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81" r:id="rId2"/>
    <p:sldId id="256" r:id="rId3"/>
    <p:sldId id="282" r:id="rId4"/>
    <p:sldId id="283" r:id="rId5"/>
    <p:sldId id="302" r:id="rId6"/>
    <p:sldId id="286" r:id="rId7"/>
    <p:sldId id="287" r:id="rId8"/>
    <p:sldId id="288" r:id="rId9"/>
    <p:sldId id="289" r:id="rId10"/>
    <p:sldId id="290" r:id="rId11"/>
    <p:sldId id="299" r:id="rId12"/>
    <p:sldId id="300" r:id="rId13"/>
    <p:sldId id="301" r:id="rId14"/>
    <p:sldId id="291" r:id="rId15"/>
    <p:sldId id="292" r:id="rId16"/>
    <p:sldId id="278" r:id="rId17"/>
    <p:sldId id="279" r:id="rId18"/>
    <p:sldId id="294" r:id="rId19"/>
    <p:sldId id="29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e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448F6D-BF0E-4FDE-ACC5-6CC69D841A11}" type="datetimeFigureOut">
              <a:rPr lang="en-IN" smtClean="0"/>
              <a:t>19-05-2025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2D8E3F-6509-4B1D-A7A2-060F2C68AC1D}"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2329106-710B-4062-9463-5C81419EF513}" type="datetimeFigureOut">
              <a:rPr lang="en-IN" smtClean="0"/>
              <a:t>19-05-2025</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A8CAA1AA-889B-4BB9-A761-E74D1FE591D0}"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A8CAA1AA-889B-4BB9-A761-E74D1FE591D0}"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A8CAA1AA-889B-4BB9-A761-E74D1FE591D0}"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A8CAA1AA-889B-4BB9-A761-E74D1FE591D0}"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2329106-710B-4062-9463-5C81419EF513}" type="datetimeFigureOut">
              <a:rPr lang="en-IN" smtClean="0"/>
              <a:t>19-05-2025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2329106-710B-4062-9463-5C81419EF513}" type="datetimeFigureOut">
              <a:rPr lang="en-IN" smtClean="0"/>
              <a:t>19-05-2025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329106-710B-4062-9463-5C81419EF513}"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2329106-710B-4062-9463-5C81419EF513}" type="datetimeFigureOut">
              <a:rPr lang="en-IN" smtClean="0"/>
              <a:t>19-05-2025</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A8CAA1AA-889B-4BB9-A761-E74D1FE591D0}"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329106-710B-4062-9463-5C81419EF513}" type="datetimeFigureOut">
              <a:rPr lang="en-IN" smtClean="0"/>
              <a:t>19-05-2025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2329106-710B-4062-9463-5C81419EF513}" type="datetimeFigureOut">
              <a:rPr lang="en-IN" smtClean="0"/>
              <a:t>19-05-2025</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A8CAA1AA-889B-4BB9-A761-E74D1FE591D0}"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329106-710B-4062-9463-5C81419EF513}" type="datetimeFigureOut">
              <a:rPr lang="en-IN" smtClean="0"/>
              <a:t>19-05-2025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2329106-710B-4062-9463-5C81419EF513}" type="datetimeFigureOut">
              <a:rPr lang="en-IN" smtClean="0"/>
              <a:t>19-05-2025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329106-710B-4062-9463-5C81419EF513}" type="datetimeFigureOut">
              <a:rPr lang="en-IN" smtClean="0"/>
              <a:t>19-05-2025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329106-710B-4062-9463-5C81419EF513}" type="datetimeFigureOut">
              <a:rPr lang="en-IN" smtClean="0"/>
              <a:t>19-05-2025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CAA1AA-889B-4BB9-A761-E74D1FE591D0}"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2329106-710B-4062-9463-5C81419EF513}" type="datetimeFigureOut">
              <a:rPr lang="en-IN" smtClean="0"/>
              <a:t>19-05-2025</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8CAA1AA-889B-4BB9-A761-E74D1FE591D0}"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120691" y="16880"/>
            <a:ext cx="8134441" cy="1349881"/>
          </a:xfrm>
          <a:prstGeom prst="roundRect">
            <a:avLst>
              <a:gd name="adj" fmla="val 8594"/>
            </a:avLst>
          </a:prstGeom>
          <a:solidFill>
            <a:srgbClr val="FFFFFF">
              <a:shade val="85000"/>
            </a:srgbClr>
          </a:solidFill>
          <a:ln>
            <a:noFill/>
          </a:ln>
          <a:effectLst/>
        </p:spPr>
      </p:pic>
      <p:sp>
        <p:nvSpPr>
          <p:cNvPr id="3" name="TextBox 2"/>
          <p:cNvSpPr txBox="1"/>
          <p:nvPr/>
        </p:nvSpPr>
        <p:spPr>
          <a:xfrm>
            <a:off x="0" y="1544855"/>
            <a:ext cx="12192000" cy="523220"/>
          </a:xfrm>
          <a:prstGeom prst="rect">
            <a:avLst/>
          </a:prstGeom>
          <a:noFill/>
        </p:spPr>
        <p:txBody>
          <a:bodyPr wrap="square" rtlCol="0">
            <a:spAutoFit/>
          </a:bodyPr>
          <a:lstStyle/>
          <a:p>
            <a:pPr algn="ctr"/>
            <a:r>
              <a:rPr lang="en-IN" altLang="en-US" sz="2800" b="1" dirty="0">
                <a:latin typeface="Aptos" panose="020B0004020202020204" pitchFamily="34" charset="0"/>
                <a:cs typeface="Times New Roman" panose="02020603050405020304" pitchFamily="18" charset="0"/>
              </a:rPr>
              <a:t>  </a:t>
            </a:r>
            <a:r>
              <a:rPr lang="en-US" sz="2800" b="1" dirty="0">
                <a:latin typeface="Aptos" panose="020B0004020202020204" pitchFamily="34" charset="0"/>
                <a:cs typeface="Times New Roman" panose="02020603050405020304" pitchFamily="18" charset="0"/>
              </a:rPr>
              <a:t>Department of C</a:t>
            </a:r>
            <a:r>
              <a:rPr lang="en-IN" altLang="en-US" sz="2800" b="1" dirty="0">
                <a:latin typeface="Aptos" panose="020B0004020202020204" pitchFamily="34" charset="0"/>
                <a:cs typeface="Times New Roman" panose="02020603050405020304" pitchFamily="18" charset="0"/>
              </a:rPr>
              <a:t>omputer </a:t>
            </a:r>
            <a:r>
              <a:rPr lang="en-US" sz="2800" b="1" dirty="0">
                <a:latin typeface="Aptos" panose="020B0004020202020204" pitchFamily="34" charset="0"/>
                <a:cs typeface="Times New Roman" panose="02020603050405020304" pitchFamily="18" charset="0"/>
              </a:rPr>
              <a:t>S</a:t>
            </a:r>
            <a:r>
              <a:rPr lang="en-IN" altLang="en-US" sz="2800" b="1" dirty="0">
                <a:latin typeface="Aptos" panose="020B0004020202020204" pitchFamily="34" charset="0"/>
                <a:cs typeface="Times New Roman" panose="02020603050405020304" pitchFamily="18" charset="0"/>
              </a:rPr>
              <a:t>cience and </a:t>
            </a:r>
            <a:r>
              <a:rPr lang="en-US" sz="2800" b="1" dirty="0">
                <a:latin typeface="Aptos" panose="020B0004020202020204" pitchFamily="34" charset="0"/>
                <a:cs typeface="Times New Roman" panose="02020603050405020304" pitchFamily="18" charset="0"/>
              </a:rPr>
              <a:t>E</a:t>
            </a:r>
            <a:r>
              <a:rPr lang="en-IN" altLang="en-US" sz="2800" b="1" dirty="0">
                <a:latin typeface="Aptos" panose="020B0004020202020204" pitchFamily="34" charset="0"/>
                <a:cs typeface="Times New Roman" panose="02020603050405020304" pitchFamily="18" charset="0"/>
              </a:rPr>
              <a:t>ngineering</a:t>
            </a:r>
          </a:p>
        </p:txBody>
      </p:sp>
      <p:sp>
        <p:nvSpPr>
          <p:cNvPr id="6" name="TextBox 5"/>
          <p:cNvSpPr txBox="1"/>
          <p:nvPr/>
        </p:nvSpPr>
        <p:spPr>
          <a:xfrm>
            <a:off x="0" y="2308163"/>
            <a:ext cx="12375824" cy="1369606"/>
          </a:xfrm>
          <a:prstGeom prst="rect">
            <a:avLst/>
          </a:prstGeom>
          <a:noFill/>
        </p:spPr>
        <p:txBody>
          <a:bodyPr wrap="square" rtlCol="0">
            <a:spAutoFit/>
          </a:bodyPr>
          <a:lstStyle/>
          <a:p>
            <a:r>
              <a:rPr lang="en-US" altLang="en-US" sz="2000" b="1" dirty="0">
                <a:latin typeface="Times New Roman" panose="02020603050405020304" pitchFamily="18" charset="0"/>
                <a:cs typeface="Times New Roman" panose="02020603050405020304" pitchFamily="18" charset="0"/>
              </a:rPr>
              <a:t>BLOCKCHAIN CHAT APPLICATION: DECENTRALIZED SECURE MESSAGING AND DATA STORAGE</a:t>
            </a:r>
          </a:p>
          <a:p>
            <a:endParaRPr lang="en-US" altLang="en-US" sz="2000" b="1" dirty="0">
              <a:latin typeface="Times New Roman" panose="02020603050405020304" pitchFamily="18" charset="0"/>
              <a:cs typeface="Times New Roman" panose="02020603050405020304" pitchFamily="18" charset="0"/>
            </a:endParaRPr>
          </a:p>
          <a:p>
            <a:r>
              <a:rPr lang="en-US" altLang="en-US" sz="1900" b="1" dirty="0">
                <a:latin typeface="Times New Roman" panose="02020603050405020304" pitchFamily="18" charset="0"/>
                <a:cs typeface="Times New Roman" panose="02020603050405020304" pitchFamily="18" charset="0"/>
              </a:rPr>
              <a:t>										      </a:t>
            </a:r>
            <a:r>
              <a:rPr lang="en-US" altLang="en-US" sz="2400" b="1" dirty="0">
                <a:latin typeface="Times New Roman" panose="02020603050405020304" pitchFamily="18" charset="0"/>
                <a:cs typeface="Times New Roman" panose="02020603050405020304" pitchFamily="18" charset="0"/>
              </a:rPr>
              <a:t>PHASE - II</a:t>
            </a:r>
            <a:br>
              <a:rPr lang="en-US" altLang="en-US" sz="1900" b="1" dirty="0">
                <a:latin typeface="Times New Roman" panose="02020603050405020304" pitchFamily="18" charset="0"/>
                <a:cs typeface="Times New Roman" panose="02020603050405020304" pitchFamily="18" charset="0"/>
              </a:rPr>
            </a:br>
            <a:endParaRPr lang="en-IN" sz="1900" b="1" dirty="0">
              <a:latin typeface="Times New Roman" panose="02020603050405020304" pitchFamily="18" charset="0"/>
              <a:cs typeface="Times New Roman" panose="02020603050405020304" pitchFamily="18"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2521608771"/>
              </p:ext>
            </p:extLst>
          </p:nvPr>
        </p:nvGraphicFramePr>
        <p:xfrm>
          <a:off x="285135" y="4059496"/>
          <a:ext cx="11621730" cy="2507298"/>
        </p:xfrm>
        <a:graphic>
          <a:graphicData uri="http://schemas.openxmlformats.org/drawingml/2006/table">
            <a:tbl>
              <a:tblPr firstRow="1" bandRow="1">
                <a:tableStyleId>{5C22544A-7EE6-4342-B048-85BDC9FD1C3A}</a:tableStyleId>
              </a:tblPr>
              <a:tblGrid>
                <a:gridCol w="3873910">
                  <a:extLst>
                    <a:ext uri="{9D8B030D-6E8A-4147-A177-3AD203B41FA5}">
                      <a16:colId xmlns:a16="http://schemas.microsoft.com/office/drawing/2014/main" val="20000"/>
                    </a:ext>
                  </a:extLst>
                </a:gridCol>
                <a:gridCol w="3873910">
                  <a:extLst>
                    <a:ext uri="{9D8B030D-6E8A-4147-A177-3AD203B41FA5}">
                      <a16:colId xmlns:a16="http://schemas.microsoft.com/office/drawing/2014/main" val="20001"/>
                    </a:ext>
                  </a:extLst>
                </a:gridCol>
                <a:gridCol w="3873910">
                  <a:extLst>
                    <a:ext uri="{9D8B030D-6E8A-4147-A177-3AD203B41FA5}">
                      <a16:colId xmlns:a16="http://schemas.microsoft.com/office/drawing/2014/main" val="20002"/>
                    </a:ext>
                  </a:extLst>
                </a:gridCol>
              </a:tblGrid>
              <a:tr h="2017555">
                <a:tc>
                  <a:txBody>
                    <a:bodyPr/>
                    <a:lstStyle/>
                    <a:p>
                      <a:pPr>
                        <a:lnSpc>
                          <a:spcPct val="150000"/>
                        </a:lnSpc>
                      </a:pPr>
                      <a:r>
                        <a:rPr lang="en-IN" b="1" u="sng" dirty="0"/>
                        <a:t>DOMAIN : BLOCKCHAIN</a:t>
                      </a:r>
                    </a:p>
                    <a:p>
                      <a:pPr>
                        <a:lnSpc>
                          <a:spcPct val="150000"/>
                        </a:lnSpc>
                      </a:pPr>
                      <a:r>
                        <a:rPr lang="en-IN" b="1" dirty="0"/>
                        <a:t>DATE : 19.05.2025</a:t>
                      </a:r>
                    </a:p>
                    <a:p>
                      <a:pPr>
                        <a:lnSpc>
                          <a:spcPct val="150000"/>
                        </a:lnSpc>
                      </a:pPr>
                      <a:r>
                        <a:rPr lang="en-IN" b="1" dirty="0"/>
                        <a:t>YEAR : IV</a:t>
                      </a:r>
                    </a:p>
                    <a:p>
                      <a:pPr>
                        <a:lnSpc>
                          <a:spcPct val="150000"/>
                        </a:lnSpc>
                      </a:pPr>
                      <a:r>
                        <a:rPr lang="en-IN" b="1" dirty="0"/>
                        <a:t>SEMESTER: VIII</a:t>
                      </a:r>
                    </a:p>
                    <a:p>
                      <a:pPr>
                        <a:lnSpc>
                          <a:spcPct val="150000"/>
                        </a:lnSpc>
                      </a:pPr>
                      <a:endParaRPr lang="en-IN" dirty="0"/>
                    </a:p>
                  </a:txBody>
                  <a:tcPr>
                    <a:solidFill>
                      <a:schemeClr val="bg1"/>
                    </a:solidFill>
                  </a:tcPr>
                </a:tc>
                <a:tc>
                  <a:txBody>
                    <a:bodyPr/>
                    <a:lstStyle/>
                    <a:p>
                      <a:pPr algn="l">
                        <a:lnSpc>
                          <a:spcPct val="150000"/>
                        </a:lnSpc>
                      </a:pPr>
                      <a:r>
                        <a:rPr lang="en-US" b="1" u="sng" dirty="0"/>
                        <a:t>GUIDED BY:</a:t>
                      </a:r>
                    </a:p>
                    <a:p>
                      <a:pPr algn="l">
                        <a:lnSpc>
                          <a:spcPct val="150000"/>
                        </a:lnSpc>
                      </a:pPr>
                      <a:r>
                        <a:rPr lang="en-US" b="1" dirty="0"/>
                        <a:t>Mrs.V.Saranya</a:t>
                      </a:r>
                    </a:p>
                    <a:p>
                      <a:pPr algn="l">
                        <a:lnSpc>
                          <a:spcPct val="150000"/>
                        </a:lnSpc>
                      </a:pPr>
                      <a:r>
                        <a:rPr lang="en-US" altLang="en-US" b="1" dirty="0"/>
                        <a:t>B.Tech., M.Tech., MBA.,(Ph.D).,</a:t>
                      </a:r>
                    </a:p>
                    <a:p>
                      <a:pPr algn="l">
                        <a:lnSpc>
                          <a:spcPct val="150000"/>
                        </a:lnSpc>
                      </a:pPr>
                      <a:r>
                        <a:rPr lang="en-US" altLang="en-US" b="1" dirty="0"/>
                        <a:t>ASSISTANT PROFESSOR</a:t>
                      </a:r>
                      <a:r>
                        <a:rPr lang="en-US" b="1" dirty="0"/>
                        <a:t>/CSE</a:t>
                      </a:r>
                    </a:p>
                    <a:p>
                      <a:pPr>
                        <a:lnSpc>
                          <a:spcPct val="150000"/>
                        </a:lnSpc>
                      </a:pPr>
                      <a:endParaRPr lang="en-IN" dirty="0"/>
                    </a:p>
                  </a:txBody>
                  <a:tcPr>
                    <a:solidFill>
                      <a:schemeClr val="bg1"/>
                    </a:solidFill>
                  </a:tcPr>
                </a:tc>
                <a:tc>
                  <a:txBody>
                    <a:bodyPr/>
                    <a:lstStyle/>
                    <a:p>
                      <a:pPr>
                        <a:lnSpc>
                          <a:spcPct val="150000"/>
                        </a:lnSpc>
                      </a:pPr>
                      <a:r>
                        <a:rPr lang="en-US" b="1" u="sng" dirty="0"/>
                        <a:t>TEAM MEMBERS</a:t>
                      </a:r>
                    </a:p>
                    <a:p>
                      <a:pPr>
                        <a:lnSpc>
                          <a:spcPct val="150000"/>
                        </a:lnSpc>
                      </a:pPr>
                      <a:r>
                        <a:rPr lang="en-US" b="1" dirty="0" err="1"/>
                        <a:t>R.Sharvesh</a:t>
                      </a:r>
                      <a:r>
                        <a:rPr lang="en-US" b="1"/>
                        <a:t>                (</a:t>
                      </a:r>
                      <a:r>
                        <a:rPr lang="en-IN" b="1" kern="100" dirty="0">
                          <a:effectLst/>
                          <a:ea typeface="Calibri" panose="020F0502020204030204" pitchFamily="34" charset="0"/>
                          <a:cs typeface="Times New Roman" panose="02020603050405020304" pitchFamily="18" charset="0"/>
                        </a:rPr>
                        <a:t>21TD0645</a:t>
                      </a:r>
                      <a:r>
                        <a:rPr lang="en-US" b="1" dirty="0"/>
                        <a:t>)</a:t>
                      </a:r>
                    </a:p>
                    <a:p>
                      <a:pPr>
                        <a:lnSpc>
                          <a:spcPct val="150000"/>
                        </a:lnSpc>
                      </a:pPr>
                      <a:r>
                        <a:rPr lang="en-US" b="1" dirty="0"/>
                        <a:t>S.Devanand             (</a:t>
                      </a:r>
                      <a:r>
                        <a:rPr lang="en-IN" b="1" kern="100" dirty="0">
                          <a:effectLst/>
                          <a:ea typeface="Calibri" panose="020F0502020204030204" pitchFamily="34" charset="0"/>
                          <a:cs typeface="Times New Roman" panose="02020603050405020304" pitchFamily="18" charset="0"/>
                        </a:rPr>
                        <a:t>21TD0610</a:t>
                      </a:r>
                      <a:r>
                        <a:rPr lang="en-US" b="1" dirty="0"/>
                        <a:t>)</a:t>
                      </a:r>
                    </a:p>
                    <a:p>
                      <a:pPr>
                        <a:lnSpc>
                          <a:spcPct val="150000"/>
                        </a:lnSpc>
                      </a:pPr>
                      <a:r>
                        <a:rPr lang="en-US" b="1" dirty="0" err="1"/>
                        <a:t>C.Saran</a:t>
                      </a:r>
                      <a:r>
                        <a:rPr lang="en-US" b="1" dirty="0"/>
                        <a:t>                    (</a:t>
                      </a:r>
                      <a:r>
                        <a:rPr lang="en-IN" b="1" kern="100" dirty="0">
                          <a:effectLst/>
                          <a:ea typeface="Calibri" panose="020F0502020204030204" pitchFamily="34" charset="0"/>
                          <a:cs typeface="Times New Roman" panose="02020603050405020304" pitchFamily="18" charset="0"/>
                        </a:rPr>
                        <a:t>21TD0639</a:t>
                      </a:r>
                      <a:r>
                        <a:rPr lang="en-US" b="1" dirty="0"/>
                        <a:t>)</a:t>
                      </a:r>
                    </a:p>
                    <a:p>
                      <a:pPr>
                        <a:lnSpc>
                          <a:spcPct val="150000"/>
                        </a:lnSpc>
                      </a:pPr>
                      <a:r>
                        <a:rPr lang="en-US" b="1" dirty="0"/>
                        <a:t>E.Gopikrishnan        (</a:t>
                      </a:r>
                      <a:r>
                        <a:rPr lang="en-IN" b="1" kern="100" dirty="0">
                          <a:effectLst/>
                          <a:ea typeface="Calibri" panose="020F0502020204030204" pitchFamily="34" charset="0"/>
                          <a:cs typeface="Times New Roman" panose="02020603050405020304" pitchFamily="18" charset="0"/>
                        </a:rPr>
                        <a:t>21TD0614</a:t>
                      </a:r>
                      <a:r>
                        <a:rPr lang="en-US" b="1" dirty="0"/>
                        <a:t>)</a:t>
                      </a:r>
                    </a:p>
                    <a:p>
                      <a:pPr>
                        <a:lnSpc>
                          <a:spcPct val="150000"/>
                        </a:lnSpc>
                      </a:pPr>
                      <a:endParaRPr lang="en-IN" dirty="0"/>
                    </a:p>
                  </a:txBody>
                  <a:tcPr>
                    <a:solidFill>
                      <a:schemeClr val="bg1"/>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US" b="1" kern="100" dirty="0">
                <a:effectLst/>
                <a:latin typeface="Aptos" panose="020B0004020202020204" pitchFamily="34" charset="0"/>
                <a:ea typeface="Calibri" panose="020F0502020204030204" pitchFamily="34" charset="0"/>
                <a:cs typeface="Times New Roman" panose="02020603050405020304" pitchFamily="18" charset="0"/>
              </a:rPr>
              <a:t>Architecture</a:t>
            </a:r>
            <a:r>
              <a:rPr lang="en-IN" b="1" dirty="0">
                <a:latin typeface="Aptos" panose="020B0004020202020204" pitchFamily="34" charset="0"/>
              </a:rPr>
              <a:t> of proposed system</a:t>
            </a:r>
          </a:p>
        </p:txBody>
      </p:sp>
      <p:pic>
        <p:nvPicPr>
          <p:cNvPr id="4" name="Content Placeholder 3" descr="WhatsApp Image 2025-02-14 at 12.17.31_f7b712ba"/>
          <p:cNvPicPr>
            <a:picLocks noGrp="1" noChangeAspect="1"/>
          </p:cNvPicPr>
          <p:nvPr>
            <p:ph idx="1"/>
          </p:nvPr>
        </p:nvPicPr>
        <p:blipFill>
          <a:blip r:embed="rId2"/>
          <a:stretch>
            <a:fillRect/>
          </a:stretch>
        </p:blipFill>
        <p:spPr>
          <a:xfrm>
            <a:off x="1695814" y="1915218"/>
            <a:ext cx="8800372" cy="449364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6117" y="502602"/>
            <a:ext cx="10819765" cy="1292860"/>
          </a:xfrm>
        </p:spPr>
        <p:txBody>
          <a:bodyPr>
            <a:normAutofit/>
          </a:bodyPr>
          <a:lstStyle/>
          <a:p>
            <a:pPr algn="ctr"/>
            <a:r>
              <a:rPr lang="en-US" b="1" kern="100" dirty="0">
                <a:effectLst/>
                <a:latin typeface="Aptos" panose="020B0004020202020204" pitchFamily="34" charset="0"/>
                <a:ea typeface="Calibri" panose="020F0502020204030204" pitchFamily="34" charset="0"/>
                <a:cs typeface="Times New Roman" panose="02020603050405020304" pitchFamily="18" charset="0"/>
              </a:rPr>
              <a:t>Architecture Diagram for IPFS Server with Data Storage</a:t>
            </a:r>
            <a:endParaRPr lang="en-US" dirty="0">
              <a:latin typeface="Aptos" panose="020B0004020202020204"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5213" y="1795462"/>
            <a:ext cx="7157884" cy="497147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860" y="400685"/>
            <a:ext cx="10176510" cy="1292860"/>
          </a:xfrm>
        </p:spPr>
        <p:txBody>
          <a:bodyPr/>
          <a:lstStyle/>
          <a:p>
            <a:pPr algn="ctr"/>
            <a:r>
              <a:rPr lang="en-IN" altLang="en-US">
                <a:latin typeface="Arial Black" panose="020B0A04020102020204" charset="0"/>
                <a:cs typeface="Arial Black" panose="020B0A04020102020204" charset="0"/>
              </a:rPr>
              <a:t>IPFS (</a:t>
            </a:r>
            <a:r>
              <a:rPr lang="en-US" altLang="en-US">
                <a:latin typeface="Arial Black" panose="020B0A04020102020204" charset="0"/>
                <a:cs typeface="Arial Black" panose="020B0A04020102020204" charset="0"/>
              </a:rPr>
              <a:t>InterPlanetary File System</a:t>
            </a:r>
            <a:r>
              <a:rPr lang="en-IN" altLang="en-US">
                <a:latin typeface="Arial Black" panose="020B0A04020102020204" charset="0"/>
                <a:cs typeface="Arial Black" panose="020B0A04020102020204" charset="0"/>
              </a:rPr>
              <a:t>) SERVER</a:t>
            </a:r>
          </a:p>
        </p:txBody>
      </p:sp>
      <p:pic>
        <p:nvPicPr>
          <p:cNvPr id="20" name="Picture 20" descr="WhatsApp Image 2025-05-12 at 16.45.58_ba57dc37"/>
          <p:cNvPicPr>
            <a:picLocks noGrp="1" noChangeAspect="1"/>
          </p:cNvPicPr>
          <p:nvPr>
            <p:ph idx="1"/>
          </p:nvPr>
        </p:nvPicPr>
        <p:blipFill>
          <a:blip r:embed="rId2"/>
          <a:stretch>
            <a:fillRect/>
          </a:stretch>
        </p:blipFill>
        <p:spPr>
          <a:xfrm>
            <a:off x="1165860" y="1928495"/>
            <a:ext cx="10248265" cy="47726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t="4276"/>
          <a:stretch>
            <a:fillRect/>
          </a:stretch>
        </p:blipFill>
        <p:spPr>
          <a:xfrm>
            <a:off x="-635" y="-635"/>
            <a:ext cx="12192000" cy="6858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44129"/>
            <a:ext cx="10820400" cy="1713272"/>
          </a:xfrm>
        </p:spPr>
        <p:txBody>
          <a:bodyPr/>
          <a:lstStyle/>
          <a:p>
            <a:pPr algn="ctr"/>
            <a:r>
              <a:rPr lang="en-IN" b="1" dirty="0">
                <a:latin typeface="Aptos" panose="020B0004020202020204" pitchFamily="34" charset="0"/>
              </a:rPr>
              <a:t>Result analysis </a:t>
            </a:r>
          </a:p>
        </p:txBody>
      </p:sp>
      <p:pic>
        <p:nvPicPr>
          <p:cNvPr id="7" name="Content Placeholder 6"/>
          <p:cNvPicPr>
            <a:picLocks noGrp="1" noChangeAspect="1"/>
          </p:cNvPicPr>
          <p:nvPr>
            <p:ph idx="1"/>
          </p:nvPr>
        </p:nvPicPr>
        <p:blipFill>
          <a:blip r:embed="rId2"/>
          <a:stretch>
            <a:fillRect/>
          </a:stretch>
        </p:blipFill>
        <p:spPr>
          <a:xfrm>
            <a:off x="6656441" y="2057401"/>
            <a:ext cx="5015140" cy="3696019"/>
          </a:xfrm>
        </p:spPr>
      </p:pic>
      <p:pic>
        <p:nvPicPr>
          <p:cNvPr id="9" name="Picture 8"/>
          <p:cNvPicPr>
            <a:picLocks noChangeAspect="1"/>
          </p:cNvPicPr>
          <p:nvPr/>
        </p:nvPicPr>
        <p:blipFill>
          <a:blip r:embed="rId3"/>
          <a:stretch>
            <a:fillRect/>
          </a:stretch>
        </p:blipFill>
        <p:spPr>
          <a:xfrm>
            <a:off x="520419" y="2034304"/>
            <a:ext cx="5200783" cy="371911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IN" b="1" dirty="0">
                <a:latin typeface="Aptos" panose="020B0004020202020204" pitchFamily="34" charset="0"/>
              </a:rPr>
              <a:t>Conclusion</a:t>
            </a:r>
          </a:p>
        </p:txBody>
      </p:sp>
      <p:sp>
        <p:nvSpPr>
          <p:cNvPr id="3" name="Content Placeholder 2"/>
          <p:cNvSpPr>
            <a:spLocks noGrp="1"/>
          </p:cNvSpPr>
          <p:nvPr>
            <p:ph idx="1"/>
          </p:nvPr>
        </p:nvSpPr>
        <p:spPr/>
        <p:txBody>
          <a:bodyPr>
            <a:normAutofit lnSpcReduction="10000"/>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	The proposed Blockchain-based Instant Messaging (IM) system effectively overcomes privacy, security, and cost issues found in centralized platforms. It uses </a:t>
            </a:r>
            <a:r>
              <a:rPr lang="en-US" b="1" dirty="0">
                <a:latin typeface="Times New Roman" panose="02020603050405020304" pitchFamily="18" charset="0"/>
                <a:cs typeface="Times New Roman" panose="02020603050405020304" pitchFamily="18" charset="0"/>
              </a:rPr>
              <a:t>Proof of Stake (</a:t>
            </a:r>
            <a:r>
              <a:rPr lang="en-US" b="1" dirty="0" err="1">
                <a:latin typeface="Times New Roman" panose="02020603050405020304" pitchFamily="18" charset="0"/>
                <a:cs typeface="Times New Roman" panose="02020603050405020304" pitchFamily="18" charset="0"/>
              </a:rPr>
              <a:t>PoS</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for efficient, energy-saving consensus, and </a:t>
            </a:r>
            <a:r>
              <a:rPr lang="en-US" b="1" dirty="0">
                <a:latin typeface="Times New Roman" panose="02020603050405020304" pitchFamily="18" charset="0"/>
                <a:cs typeface="Times New Roman" panose="02020603050405020304" pitchFamily="18" charset="0"/>
              </a:rPr>
              <a:t>Blowfish encryption</a:t>
            </a:r>
            <a:r>
              <a:rPr lang="en-US" dirty="0">
                <a:latin typeface="Times New Roman" panose="02020603050405020304" pitchFamily="18" charset="0"/>
                <a:cs typeface="Times New Roman" panose="02020603050405020304" pitchFamily="18" charset="0"/>
              </a:rPr>
              <a:t> for fast and secure End-to-End Encryption (E2EE). Features like </a:t>
            </a:r>
            <a:r>
              <a:rPr lang="en-US" b="1" dirty="0">
                <a:latin typeface="Times New Roman" panose="02020603050405020304" pitchFamily="18" charset="0"/>
                <a:cs typeface="Times New Roman" panose="02020603050405020304" pitchFamily="18" charset="0"/>
              </a:rPr>
              <a:t>access control</a:t>
            </a:r>
            <a:r>
              <a:rPr lang="en-US" dirty="0">
                <a:latin typeface="Times New Roman" panose="02020603050405020304" pitchFamily="18" charset="0"/>
                <a:cs typeface="Times New Roman" panose="02020603050405020304" pitchFamily="18" charset="0"/>
              </a:rPr>
              <a:t> and </a:t>
            </a:r>
            <a:r>
              <a:rPr lang="en-US" b="1" dirty="0">
                <a:latin typeface="Times New Roman" panose="02020603050405020304" pitchFamily="18" charset="0"/>
                <a:cs typeface="Times New Roman" panose="02020603050405020304" pitchFamily="18" charset="0"/>
              </a:rPr>
              <a:t>audit logs</a:t>
            </a:r>
            <a:r>
              <a:rPr lang="en-US" dirty="0">
                <a:latin typeface="Times New Roman" panose="02020603050405020304" pitchFamily="18" charset="0"/>
                <a:cs typeface="Times New Roman" panose="02020603050405020304" pitchFamily="18" charset="0"/>
              </a:rPr>
              <a:t> boost transparency and security. Results show improved authentication, faster encryption, and better file handling. Overall, the system offers a </a:t>
            </a:r>
            <a:r>
              <a:rPr lang="en-US" b="1" dirty="0">
                <a:latin typeface="Times New Roman" panose="02020603050405020304" pitchFamily="18" charset="0"/>
                <a:cs typeface="Times New Roman" panose="02020603050405020304" pitchFamily="18" charset="0"/>
              </a:rPr>
              <a:t>secure, scalable, user-friendly</a:t>
            </a:r>
            <a:r>
              <a:rPr lang="en-US" dirty="0">
                <a:latin typeface="Times New Roman" panose="02020603050405020304" pitchFamily="18" charset="0"/>
                <a:cs typeface="Times New Roman" panose="02020603050405020304" pitchFamily="18" charset="0"/>
              </a:rPr>
              <a:t>, and </a:t>
            </a:r>
            <a:r>
              <a:rPr lang="en-US" b="1" dirty="0">
                <a:latin typeface="Times New Roman" panose="02020603050405020304" pitchFamily="18" charset="0"/>
                <a:cs typeface="Times New Roman" panose="02020603050405020304" pitchFamily="18" charset="0"/>
              </a:rPr>
              <a:t>privacy-focused</a:t>
            </a:r>
            <a:r>
              <a:rPr lang="en-US" dirty="0">
                <a:latin typeface="Times New Roman" panose="02020603050405020304" pitchFamily="18" charset="0"/>
                <a:cs typeface="Times New Roman" panose="02020603050405020304" pitchFamily="18" charset="0"/>
              </a:rPr>
              <a:t> alternative to traditional messaging apps. Future enhancements may include </a:t>
            </a:r>
            <a:r>
              <a:rPr lang="en-US" b="1" dirty="0">
                <a:latin typeface="Times New Roman" panose="02020603050405020304" pitchFamily="18" charset="0"/>
                <a:cs typeface="Times New Roman" panose="02020603050405020304" pitchFamily="18" charset="0"/>
              </a:rPr>
              <a:t>sharding</a:t>
            </a:r>
            <a:r>
              <a:rPr lang="en-US" dirty="0">
                <a:latin typeface="Times New Roman" panose="02020603050405020304" pitchFamily="18" charset="0"/>
                <a:cs typeface="Times New Roman" panose="02020603050405020304" pitchFamily="18" charset="0"/>
              </a:rPr>
              <a:t> and </a:t>
            </a:r>
            <a:r>
              <a:rPr lang="en-US" b="1" dirty="0">
                <a:latin typeface="Times New Roman" panose="02020603050405020304" pitchFamily="18" charset="0"/>
                <a:cs typeface="Times New Roman" panose="02020603050405020304" pitchFamily="18" charset="0"/>
              </a:rPr>
              <a:t>latency optimization</a:t>
            </a:r>
            <a:r>
              <a:rPr lang="en-US" dirty="0">
                <a:latin typeface="Times New Roman" panose="02020603050405020304" pitchFamily="18" charset="0"/>
                <a:cs typeface="Times New Roman" panose="02020603050405020304" pitchFamily="18" charset="0"/>
              </a:rPr>
              <a:t> for improved scalability.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26" y="0"/>
            <a:ext cx="11437374" cy="2057401"/>
          </a:xfrm>
        </p:spPr>
        <p:txBody>
          <a:bodyPr/>
          <a:lstStyle/>
          <a:p>
            <a:pPr algn="ctr"/>
            <a:r>
              <a:rPr lang="en-IN" b="1" dirty="0">
                <a:latin typeface="Arial" panose="020B0604020202020204" pitchFamily="34" charset="0"/>
                <a:cs typeface="Arial" panose="020B0604020202020204" pitchFamily="34" charset="0"/>
              </a:rPr>
              <a:t>References : </a:t>
            </a:r>
          </a:p>
        </p:txBody>
      </p:sp>
      <p:sp>
        <p:nvSpPr>
          <p:cNvPr id="3" name="Content Placeholder 2"/>
          <p:cNvSpPr>
            <a:spLocks noGrp="1"/>
          </p:cNvSpPr>
          <p:nvPr>
            <p:ph idx="1"/>
          </p:nvPr>
        </p:nvSpPr>
        <p:spPr>
          <a:xfrm>
            <a:off x="0" y="1473200"/>
            <a:ext cx="12009120" cy="4703763"/>
          </a:xfrm>
        </p:spPr>
        <p:txBody>
          <a:bodyPr>
            <a:noAutofit/>
          </a:bodyPr>
          <a:lstStyle/>
          <a:p>
            <a:pPr marL="0" indent="0" algn="just">
              <a:buNone/>
            </a:pPr>
            <a:r>
              <a:rPr lang="en-IN" sz="1800" b="0" i="0" u="none" strike="noStrike" baseline="0" dirty="0">
                <a:latin typeface="Arial" panose="020B0604020202020204" pitchFamily="34" charset="0"/>
                <a:cs typeface="Arial" panose="020B0604020202020204" pitchFamily="34" charset="0"/>
              </a:rPr>
              <a:t>[1] T. Cai, Z. Hong, S. Liu, W. Chen, Z. Zheng, and Y. Yu, “SocialChain:</a:t>
            </a:r>
            <a:r>
              <a:rPr lang="en-US" sz="1800" b="0" i="0" u="none" strike="noStrike" baseline="0" dirty="0">
                <a:latin typeface="Arial" panose="020B0604020202020204" pitchFamily="34" charset="0"/>
                <a:cs typeface="Arial" panose="020B0604020202020204" pitchFamily="34" charset="0"/>
              </a:rPr>
              <a:t>Decoupling social data and applications to return your data ownership,”</a:t>
            </a:r>
          </a:p>
          <a:p>
            <a:pPr marL="0" indent="0" algn="just">
              <a:buNone/>
            </a:pPr>
            <a:r>
              <a:rPr lang="en-IN" sz="1800" b="0" i="1" u="none" strike="noStrike" baseline="0" dirty="0">
                <a:latin typeface="Arial" panose="020B0604020202020204" pitchFamily="34" charset="0"/>
                <a:cs typeface="Arial" panose="020B0604020202020204" pitchFamily="34" charset="0"/>
              </a:rPr>
              <a:t>IEEE Trans. Services Comput.</a:t>
            </a:r>
            <a:r>
              <a:rPr lang="en-IN" sz="1800" b="0" i="0" u="none" strike="noStrike" baseline="0" dirty="0">
                <a:latin typeface="Arial" panose="020B0604020202020204" pitchFamily="34" charset="0"/>
                <a:cs typeface="Arial" panose="020B0604020202020204" pitchFamily="34" charset="0"/>
              </a:rPr>
              <a:t>, vol. 16, no. 1, pp. 600–614,</a:t>
            </a:r>
          </a:p>
          <a:p>
            <a:pPr marL="0" indent="0" algn="just">
              <a:buNone/>
            </a:pPr>
            <a:r>
              <a:rPr lang="en-IN" sz="1800" b="0" i="0" u="none" strike="noStrike" baseline="0" dirty="0">
                <a:latin typeface="Arial" panose="020B0604020202020204" pitchFamily="34" charset="0"/>
                <a:cs typeface="Arial" panose="020B0604020202020204" pitchFamily="34" charset="0"/>
              </a:rPr>
              <a:t>Jan./Feb. 2023.</a:t>
            </a:r>
          </a:p>
          <a:p>
            <a:pPr marL="0" indent="0" algn="just">
              <a:buNone/>
            </a:pPr>
            <a:r>
              <a:rPr lang="en-US" sz="1800" b="0" i="0" u="none" strike="noStrike" baseline="0" dirty="0">
                <a:latin typeface="Arial" panose="020B0604020202020204" pitchFamily="34" charset="0"/>
                <a:cs typeface="Arial" panose="020B0604020202020204" pitchFamily="34" charset="0"/>
              </a:rPr>
              <a:t>[2] X. Zhu, D. He, Z. Bao, M. Luo, and C. Peng, “An efficient decentralized identity management system based on range proof for social</a:t>
            </a:r>
          </a:p>
          <a:p>
            <a:pPr marL="0" indent="0" algn="just">
              <a:buNone/>
            </a:pPr>
            <a:r>
              <a:rPr lang="nl-NL" sz="1800" b="0" i="0" u="none" strike="noStrike" baseline="0" dirty="0">
                <a:latin typeface="Arial" panose="020B0604020202020204" pitchFamily="34" charset="0"/>
                <a:cs typeface="Arial" panose="020B0604020202020204" pitchFamily="34" charset="0"/>
              </a:rPr>
              <a:t>networks,” </a:t>
            </a:r>
            <a:r>
              <a:rPr lang="nl-NL" sz="1800" b="0" i="1" u="none" strike="noStrike" baseline="0" dirty="0">
                <a:latin typeface="Arial" panose="020B0604020202020204" pitchFamily="34" charset="0"/>
                <a:cs typeface="Arial" panose="020B0604020202020204" pitchFamily="34" charset="0"/>
              </a:rPr>
              <a:t>IEEE Open J. Comput. Soc.</a:t>
            </a:r>
            <a:r>
              <a:rPr lang="nl-NL" sz="1800" b="0" i="0" u="none" strike="noStrike" baseline="0" dirty="0">
                <a:latin typeface="Arial" panose="020B0604020202020204" pitchFamily="34" charset="0"/>
                <a:cs typeface="Arial" panose="020B0604020202020204" pitchFamily="34" charset="0"/>
              </a:rPr>
              <a:t>, vol. 4, pp. 84–96, Mar. 2023.</a:t>
            </a:r>
          </a:p>
          <a:p>
            <a:pPr marL="0" indent="0" algn="just">
              <a:buNone/>
            </a:pPr>
            <a:r>
              <a:rPr lang="en-IN" sz="1800" b="0" i="0" u="none" strike="noStrike" baseline="0" dirty="0">
                <a:latin typeface="Arial" panose="020B0604020202020204" pitchFamily="34" charset="0"/>
                <a:cs typeface="Arial" panose="020B0604020202020204" pitchFamily="34" charset="0"/>
              </a:rPr>
              <a:t>[3] F. Li, X. Yu, R. Ge, Y. Wang, Y. Cui, and H. Zhou, “BCSE: Blockchainbased </a:t>
            </a:r>
            <a:r>
              <a:rPr lang="en-US" sz="1800" b="0" i="0" u="none" strike="noStrike" baseline="0" dirty="0">
                <a:latin typeface="Arial" panose="020B0604020202020204" pitchFamily="34" charset="0"/>
                <a:cs typeface="Arial" panose="020B0604020202020204" pitchFamily="34" charset="0"/>
              </a:rPr>
              <a:t>trusted service evaluation model over big data,” </a:t>
            </a:r>
            <a:r>
              <a:rPr lang="en-US" sz="1800" b="0" i="1" u="none" strike="noStrike" baseline="0" dirty="0">
                <a:latin typeface="Arial" panose="020B0604020202020204" pitchFamily="34" charset="0"/>
                <a:cs typeface="Arial" panose="020B0604020202020204" pitchFamily="34" charset="0"/>
              </a:rPr>
              <a:t>Big Data Min.</a:t>
            </a:r>
          </a:p>
          <a:p>
            <a:pPr marL="0" indent="0" algn="just">
              <a:buNone/>
            </a:pPr>
            <a:r>
              <a:rPr lang="en-IN" sz="1800" b="0" i="1" u="none" strike="noStrike" baseline="0" dirty="0">
                <a:latin typeface="Arial" panose="020B0604020202020204" pitchFamily="34" charset="0"/>
                <a:cs typeface="Arial" panose="020B0604020202020204" pitchFamily="34" charset="0"/>
              </a:rPr>
              <a:t>Anal.</a:t>
            </a:r>
            <a:r>
              <a:rPr lang="en-IN" sz="1800" b="0" i="0" u="none" strike="noStrike" baseline="0" dirty="0">
                <a:latin typeface="Arial" panose="020B0604020202020204" pitchFamily="34" charset="0"/>
                <a:cs typeface="Arial" panose="020B0604020202020204" pitchFamily="34" charset="0"/>
              </a:rPr>
              <a:t>, vol. 5, no. 1, pp. 1–14, Mar. 2022.</a:t>
            </a:r>
          </a:p>
          <a:p>
            <a:pPr marL="0" indent="0" algn="just">
              <a:buNone/>
            </a:pPr>
            <a:r>
              <a:rPr lang="en-US" sz="1800" b="0" i="0" u="none" strike="noStrike" baseline="0" dirty="0">
                <a:latin typeface="Arial" panose="020B0604020202020204" pitchFamily="34" charset="0"/>
                <a:cs typeface="Arial" panose="020B0604020202020204" pitchFamily="34" charset="0"/>
              </a:rPr>
              <a:t>[4] A. Theophilo, R. Giot, and A. Rocha, “Authorship attribution of social</a:t>
            </a:r>
            <a:r>
              <a:rPr lang="en-IN" sz="1800" b="0" i="0" u="none" strike="noStrike" baseline="0" dirty="0">
                <a:latin typeface="Arial" panose="020B0604020202020204" pitchFamily="34" charset="0"/>
                <a:cs typeface="Arial" panose="020B0604020202020204" pitchFamily="34" charset="0"/>
              </a:rPr>
              <a:t>media messages,” </a:t>
            </a:r>
            <a:r>
              <a:rPr lang="en-IN" sz="1800" b="0" i="1" u="none" strike="noStrike" baseline="0" dirty="0">
                <a:latin typeface="Arial" panose="020B0604020202020204" pitchFamily="34" charset="0"/>
                <a:cs typeface="Arial" panose="020B0604020202020204" pitchFamily="34" charset="0"/>
              </a:rPr>
              <a:t>IEEE Trans. Comput. Soc. Syst.</a:t>
            </a:r>
            <a:r>
              <a:rPr lang="en-IN" sz="1800" b="0" i="0" u="none" strike="noStrike" baseline="0" dirty="0">
                <a:latin typeface="Arial" panose="020B0604020202020204" pitchFamily="34" charset="0"/>
                <a:cs typeface="Arial" panose="020B0604020202020204" pitchFamily="34" charset="0"/>
              </a:rPr>
              <a:t>, vol. 10, no. 1,</a:t>
            </a:r>
          </a:p>
          <a:p>
            <a:pPr marL="0" indent="0" algn="just">
              <a:buNone/>
            </a:pPr>
            <a:r>
              <a:rPr lang="en-IN" sz="1800" b="0" i="0" u="none" strike="noStrike" baseline="0" dirty="0">
                <a:latin typeface="Arial" panose="020B0604020202020204" pitchFamily="34" charset="0"/>
                <a:cs typeface="Arial" panose="020B0604020202020204" pitchFamily="34" charset="0"/>
              </a:rPr>
              <a:t>pp. 10–23, Feb. 2023.</a:t>
            </a:r>
          </a:p>
          <a:p>
            <a:pPr marL="0" indent="0" algn="just">
              <a:buNone/>
            </a:pPr>
            <a:r>
              <a:rPr lang="en-US" sz="1800" b="0" i="0" u="none" strike="noStrike" baseline="0" dirty="0">
                <a:latin typeface="Arial" panose="020B0604020202020204" pitchFamily="34" charset="0"/>
                <a:cs typeface="Arial" panose="020B0604020202020204" pitchFamily="34" charset="0"/>
              </a:rPr>
              <a:t>[5] P. Piamjinda et al., “CHIVID: A rapid deployment of community and home isolation during COVID-19 Pandemics,” </a:t>
            </a:r>
            <a:r>
              <a:rPr lang="en-US" sz="1800" b="0" i="1" u="none" strike="noStrike" baseline="0" dirty="0">
                <a:latin typeface="Arial" panose="020B0604020202020204" pitchFamily="34" charset="0"/>
                <a:cs typeface="Arial" panose="020B0604020202020204" pitchFamily="34" charset="0"/>
              </a:rPr>
              <a:t>IEEE J. Transl. Eng. Health Med.</a:t>
            </a:r>
            <a:r>
              <a:rPr lang="en-US" sz="1800" b="0" i="0" u="none" strike="noStrike" baseline="0" dirty="0">
                <a:latin typeface="Arial" panose="020B0604020202020204" pitchFamily="34" charset="0"/>
                <a:cs typeface="Arial" panose="020B0604020202020204" pitchFamily="34" charset="0"/>
              </a:rPr>
              <a:t>, vol. 12, pp. 390–400, 2024.</a:t>
            </a:r>
            <a:endParaRPr lang="en-IN" sz="1800" dirty="0">
              <a:latin typeface="Arial" panose="020B0604020202020204" pitchFamily="34" charset="0"/>
              <a:cs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483360"/>
            <a:ext cx="12192000" cy="5191760"/>
          </a:xfrm>
        </p:spPr>
        <p:txBody>
          <a:bodyPr>
            <a:noAutofit/>
          </a:bodyPr>
          <a:lstStyle/>
          <a:p>
            <a:pPr marL="0" indent="0" algn="just">
              <a:buNone/>
            </a:pPr>
            <a:r>
              <a:rPr lang="en-IN" sz="1800" b="0" i="0" u="none" strike="noStrike" baseline="0" dirty="0">
                <a:latin typeface="Arial" panose="020B0604020202020204" pitchFamily="34" charset="0"/>
                <a:cs typeface="Arial" panose="020B0604020202020204" pitchFamily="34" charset="0"/>
              </a:rPr>
              <a:t>[6] S. Chakraborty, K. Mazumdar, D. De, and S. Kumar, “RMS: A delay</a:t>
            </a:r>
            <a:r>
              <a:rPr lang="en-US" sz="1800" b="0" i="0" u="none" strike="noStrike" baseline="0" dirty="0">
                <a:latin typeface="Arial" panose="020B0604020202020204" pitchFamily="34" charset="0"/>
                <a:cs typeface="Arial" panose="020B0604020202020204" pitchFamily="34" charset="0"/>
              </a:rPr>
              <a:t>sensitive road monitoring system using edge intelligence,” </a:t>
            </a:r>
            <a:r>
              <a:rPr lang="en-US" sz="1800" b="0" i="1" u="none" strike="noStrike" baseline="0" dirty="0">
                <a:latin typeface="Arial" panose="020B0604020202020204" pitchFamily="34" charset="0"/>
                <a:cs typeface="Arial" panose="020B0604020202020204" pitchFamily="34" charset="0"/>
              </a:rPr>
              <a:t>IEEE Sensors</a:t>
            </a:r>
            <a:r>
              <a:rPr lang="es-ES" sz="1800" b="0" i="1" u="none" strike="noStrike" baseline="0" dirty="0">
                <a:latin typeface="Arial" panose="020B0604020202020204" pitchFamily="34" charset="0"/>
                <a:cs typeface="Arial" panose="020B0604020202020204" pitchFamily="34" charset="0"/>
              </a:rPr>
              <a:t>.</a:t>
            </a:r>
            <a:r>
              <a:rPr lang="es-ES" sz="1800" b="0" i="0" u="none" strike="noStrike" baseline="0" dirty="0">
                <a:latin typeface="Arial" panose="020B0604020202020204" pitchFamily="34" charset="0"/>
                <a:cs typeface="Arial" panose="020B0604020202020204" pitchFamily="34" charset="0"/>
              </a:rPr>
              <a:t>, vol. 23, no. 3, pp. 2643–2650, Feb. 2023.</a:t>
            </a:r>
          </a:p>
          <a:p>
            <a:pPr marL="0" indent="0" algn="just">
              <a:buNone/>
            </a:pPr>
            <a:r>
              <a:rPr lang="en-US" sz="1800" b="0" i="0" u="none" strike="noStrike" baseline="0" dirty="0">
                <a:latin typeface="Arial" panose="020B0604020202020204" pitchFamily="34" charset="0"/>
                <a:cs typeface="Arial" panose="020B0604020202020204" pitchFamily="34" charset="0"/>
              </a:rPr>
              <a:t>[7] A. Bozorgi et al., “I still know what you did last summer: Inferringsensitive user activities on messaging applications through traffic</a:t>
            </a:r>
            <a:r>
              <a:rPr lang="en-IN" sz="1800" b="0" i="0" u="none" strike="noStrike" baseline="0" dirty="0">
                <a:latin typeface="Arial" panose="020B0604020202020204" pitchFamily="34" charset="0"/>
                <a:cs typeface="Arial" panose="020B0604020202020204" pitchFamily="34" charset="0"/>
              </a:rPr>
              <a:t>analysis,” </a:t>
            </a:r>
            <a:r>
              <a:rPr lang="en-IN" sz="1800" b="0" i="1" u="none" strike="noStrike" baseline="0" dirty="0">
                <a:latin typeface="Arial" panose="020B0604020202020204" pitchFamily="34" charset="0"/>
                <a:cs typeface="Arial" panose="020B0604020202020204" pitchFamily="34" charset="0"/>
              </a:rPr>
              <a:t>IEEE Trans. Dependable Secure Comput.</a:t>
            </a:r>
            <a:r>
              <a:rPr lang="en-IN" sz="1800" b="0" i="0" u="none" strike="noStrike" baseline="0" dirty="0">
                <a:latin typeface="Arial" panose="020B0604020202020204" pitchFamily="34" charset="0"/>
                <a:cs typeface="Arial" panose="020B0604020202020204" pitchFamily="34" charset="0"/>
              </a:rPr>
              <a:t>, vol. 20, no. 5,</a:t>
            </a:r>
            <a:r>
              <a:rPr lang="en-US" sz="1800" b="0" i="0" u="none" strike="noStrike" baseline="0" dirty="0">
                <a:latin typeface="Arial" panose="020B0604020202020204" pitchFamily="34" charset="0"/>
                <a:cs typeface="Arial" panose="020B0604020202020204" pitchFamily="34" charset="0"/>
              </a:rPr>
              <a:t>pp. 4135–4153, Sep./Oct. 2023.</a:t>
            </a:r>
          </a:p>
          <a:p>
            <a:pPr marL="0" indent="0" algn="just">
              <a:buNone/>
            </a:pPr>
            <a:r>
              <a:rPr lang="en-US" sz="1800" b="0" i="0" u="none" strike="noStrike" baseline="0" dirty="0">
                <a:latin typeface="Arial" panose="020B0604020202020204" pitchFamily="34" charset="0"/>
                <a:cs typeface="Arial" panose="020B0604020202020204" pitchFamily="34" charset="0"/>
              </a:rPr>
              <a:t>[8] C. Gouert and N. G. Tsoutsos, “Dirty metadata: Understanding a threatto online privacy,” </a:t>
            </a:r>
            <a:r>
              <a:rPr lang="en-US" sz="1800" b="0" i="1" u="none" strike="noStrike" baseline="0" dirty="0">
                <a:latin typeface="Arial" panose="020B0604020202020204" pitchFamily="34" charset="0"/>
                <a:cs typeface="Arial" panose="020B0604020202020204" pitchFamily="34" charset="0"/>
              </a:rPr>
              <a:t>IEEE Security Privacy</a:t>
            </a:r>
            <a:r>
              <a:rPr lang="en-US" sz="1800" b="0" i="0" u="none" strike="noStrike" baseline="0" dirty="0">
                <a:latin typeface="Arial" panose="020B0604020202020204" pitchFamily="34" charset="0"/>
                <a:cs typeface="Arial" panose="020B0604020202020204" pitchFamily="34" charset="0"/>
              </a:rPr>
              <a:t>, vol. 20, no. 6, pp. 27–34,</a:t>
            </a:r>
            <a:r>
              <a:rPr lang="en-IN" sz="1800" b="0" i="0" u="none" strike="noStrike" baseline="0" dirty="0">
                <a:latin typeface="Arial" panose="020B0604020202020204" pitchFamily="34" charset="0"/>
                <a:cs typeface="Arial" panose="020B0604020202020204" pitchFamily="34" charset="0"/>
              </a:rPr>
              <a:t>Nov./Dec. 2022.</a:t>
            </a:r>
          </a:p>
          <a:p>
            <a:pPr marL="0" indent="0" algn="just">
              <a:buNone/>
            </a:pPr>
            <a:r>
              <a:rPr lang="en-US" sz="1800" b="0" i="0" u="none" strike="noStrike" baseline="0" dirty="0">
                <a:latin typeface="Arial" panose="020B0604020202020204" pitchFamily="34" charset="0"/>
                <a:cs typeface="Arial" panose="020B0604020202020204" pitchFamily="34" charset="0"/>
              </a:rPr>
              <a:t>[9] H. Yi, “Secure social Internet of Things based on post-quantum</a:t>
            </a:r>
            <a:r>
              <a:rPr lang="en-IN" sz="1800" b="0" i="0" u="none" strike="noStrike" baseline="0" dirty="0">
                <a:latin typeface="Arial" panose="020B0604020202020204" pitchFamily="34" charset="0"/>
                <a:cs typeface="Arial" panose="020B0604020202020204" pitchFamily="34" charset="0"/>
              </a:rPr>
              <a:t>blockchain,” </a:t>
            </a:r>
            <a:r>
              <a:rPr lang="en-IN" sz="1800" b="0" i="1" u="none" strike="noStrike" baseline="0" dirty="0">
                <a:latin typeface="Arial" panose="020B0604020202020204" pitchFamily="34" charset="0"/>
                <a:cs typeface="Arial" panose="020B0604020202020204" pitchFamily="34" charset="0"/>
              </a:rPr>
              <a:t>IEEE Trans. Netw. Sci. Eng.</a:t>
            </a:r>
            <a:r>
              <a:rPr lang="en-IN" sz="1800" b="0" i="0" u="none" strike="noStrike" baseline="0" dirty="0">
                <a:latin typeface="Arial" panose="020B0604020202020204" pitchFamily="34" charset="0"/>
                <a:cs typeface="Arial" panose="020B0604020202020204" pitchFamily="34" charset="0"/>
              </a:rPr>
              <a:t>, vol. 9, no. 3, pp. 950–957,May/Jun. 2022.</a:t>
            </a:r>
          </a:p>
          <a:p>
            <a:pPr marL="0" indent="0" algn="just">
              <a:buNone/>
            </a:pPr>
            <a:r>
              <a:rPr lang="en-US" sz="1800" b="0" i="0" u="none" strike="noStrike" baseline="0" dirty="0">
                <a:latin typeface="Arial" panose="020B0604020202020204" pitchFamily="34" charset="0"/>
                <a:cs typeface="Arial" panose="020B0604020202020204" pitchFamily="34" charset="0"/>
              </a:rPr>
              <a:t>[10] I. Vakilinia, W. Wang, and J. Xin, “An incentive-compatible mechanism</a:t>
            </a:r>
            <a:r>
              <a:rPr lang="en-IN" sz="1800" b="0" i="0" u="none" strike="noStrike" baseline="0" dirty="0">
                <a:latin typeface="Arial" panose="020B0604020202020204" pitchFamily="34" charset="0"/>
                <a:cs typeface="Arial" panose="020B0604020202020204" pitchFamily="34" charset="0"/>
              </a:rPr>
              <a:t>for decentralized storage network,” </a:t>
            </a:r>
            <a:r>
              <a:rPr lang="en-IN" sz="1800" b="0" i="1" u="none" strike="noStrike" baseline="0" dirty="0">
                <a:latin typeface="Arial" panose="020B0604020202020204" pitchFamily="34" charset="0"/>
                <a:cs typeface="Arial" panose="020B0604020202020204" pitchFamily="34" charset="0"/>
              </a:rPr>
              <a:t>IEEE Trans. Netw. Sci. Eng.</a:t>
            </a:r>
            <a:r>
              <a:rPr lang="en-IN" sz="1800" b="0" i="0" u="none" strike="noStrike" baseline="0" dirty="0">
                <a:latin typeface="Arial" panose="020B0604020202020204" pitchFamily="34" charset="0"/>
                <a:cs typeface="Arial" panose="020B0604020202020204" pitchFamily="34" charset="0"/>
              </a:rPr>
              <a:t>, vol. 10,no. 4, pp. 2294–2306, Jul./Aug. 2023.</a:t>
            </a:r>
          </a:p>
          <a:p>
            <a:pPr marL="0" indent="0" algn="just">
              <a:buNone/>
            </a:pPr>
            <a:r>
              <a:rPr lang="sv-SE" sz="1800" b="0" i="0" u="none" strike="noStrike" baseline="0" dirty="0">
                <a:latin typeface="Arial" panose="020B0604020202020204" pitchFamily="34" charset="0"/>
                <a:cs typeface="Arial" panose="020B0604020202020204" pitchFamily="34" charset="0"/>
              </a:rPr>
              <a:t>[11] M. S. Arbabi, C. Lal, N. R. Veeraragavan, D. Marijan, J. F. Nygård,</a:t>
            </a:r>
            <a:r>
              <a:rPr lang="en-US" sz="1800" b="0" i="0" u="none" strike="noStrike" baseline="0" dirty="0">
                <a:latin typeface="Arial" panose="020B0604020202020204" pitchFamily="34" charset="0"/>
                <a:cs typeface="Arial" panose="020B0604020202020204" pitchFamily="34" charset="0"/>
              </a:rPr>
              <a:t>and R. Vitenberg, “A survey on blockchain for healthcare: Challenges,benefits, and future directions,” </a:t>
            </a:r>
            <a:r>
              <a:rPr lang="en-US" sz="1800" b="0" i="1" u="none" strike="noStrike" baseline="0" dirty="0">
                <a:latin typeface="Arial" panose="020B0604020202020204" pitchFamily="34" charset="0"/>
                <a:cs typeface="Arial" panose="020B0604020202020204" pitchFamily="34" charset="0"/>
              </a:rPr>
              <a:t>IEEE Commun. Surveys Tuts.</a:t>
            </a:r>
            <a:r>
              <a:rPr lang="en-US" sz="1800" b="0" i="0" u="none" strike="noStrike" baseline="0" dirty="0">
                <a:latin typeface="Arial" panose="020B0604020202020204" pitchFamily="34" charset="0"/>
                <a:cs typeface="Arial" panose="020B0604020202020204" pitchFamily="34" charset="0"/>
              </a:rPr>
              <a:t>, vol. 25,no. 1, pp. 386–424, 1st Quart., 2023.</a:t>
            </a:r>
          </a:p>
          <a:p>
            <a:pPr marL="0" indent="0" algn="just">
              <a:buNone/>
            </a:pPr>
            <a:r>
              <a:rPr lang="en-US" sz="1800" b="0" i="0" u="none" strike="noStrike" baseline="0" dirty="0">
                <a:latin typeface="Arial" panose="020B0604020202020204" pitchFamily="34" charset="0"/>
                <a:cs typeface="Arial" panose="020B0604020202020204" pitchFamily="34" charset="0"/>
              </a:rPr>
              <a:t>[12] X. Li and W. Wu, “Recent advances of blockchain and its applications,”</a:t>
            </a:r>
            <a:r>
              <a:rPr lang="en-IN" sz="1800" b="0" i="1" u="none" strike="noStrike" baseline="0" dirty="0">
                <a:latin typeface="Arial" panose="020B0604020202020204" pitchFamily="34" charset="0"/>
                <a:cs typeface="Arial" panose="020B0604020202020204" pitchFamily="34" charset="0"/>
              </a:rPr>
              <a:t>J. Soc. Comput.</a:t>
            </a:r>
            <a:r>
              <a:rPr lang="en-IN" sz="1800" b="0" i="0" u="none" strike="noStrike" baseline="0" dirty="0">
                <a:latin typeface="Arial" panose="020B0604020202020204" pitchFamily="34" charset="0"/>
                <a:cs typeface="Arial" panose="020B0604020202020204" pitchFamily="34" charset="0"/>
              </a:rPr>
              <a:t>, vol. 3, no. 4, pp. 363–394, Dec. 2022.</a:t>
            </a:r>
          </a:p>
          <a:p>
            <a:pPr marL="0" indent="0" algn="just">
              <a:buNone/>
            </a:pPr>
            <a:r>
              <a:rPr lang="en-US" sz="1800" b="0" i="0" u="none" strike="noStrike" baseline="0" dirty="0">
                <a:latin typeface="Arial" panose="020B0604020202020204" pitchFamily="34" charset="0"/>
                <a:cs typeface="Arial" panose="020B0604020202020204" pitchFamily="34" charset="0"/>
              </a:rPr>
              <a:t>[13] R. Du, C. Ma, and M. Li, “Privacy-preserving searchable encryptionscheme based on public and private Blockchains,” </a:t>
            </a:r>
            <a:r>
              <a:rPr lang="en-US" sz="1800" b="0" i="1" u="none" strike="noStrike" baseline="0" dirty="0">
                <a:latin typeface="Arial" panose="020B0604020202020204" pitchFamily="34" charset="0"/>
                <a:cs typeface="Arial" panose="020B0604020202020204" pitchFamily="34" charset="0"/>
              </a:rPr>
              <a:t>Tsinghua Sci.</a:t>
            </a:r>
            <a:r>
              <a:rPr lang="nl-NL" sz="1800" b="0" i="1" u="none" strike="noStrike" baseline="0" dirty="0">
                <a:latin typeface="Arial" panose="020B0604020202020204" pitchFamily="34" charset="0"/>
                <a:cs typeface="Arial" panose="020B0604020202020204" pitchFamily="34" charset="0"/>
              </a:rPr>
              <a:t>Technol.</a:t>
            </a:r>
            <a:r>
              <a:rPr lang="nl-NL" sz="1800" b="0" i="0" u="none" strike="noStrike" baseline="0" dirty="0">
                <a:latin typeface="Arial" panose="020B0604020202020204" pitchFamily="34" charset="0"/>
                <a:cs typeface="Arial" panose="020B0604020202020204" pitchFamily="34" charset="0"/>
              </a:rPr>
              <a:t>, vol. 28, no. 1, pp. 13–26, Feb. 2023.</a:t>
            </a:r>
            <a:endParaRPr lang="en-IN" sz="1800" dirty="0">
              <a:latin typeface="Arial" panose="020B0604020202020204" pitchFamily="34" charset="0"/>
              <a:cs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IN" b="1" dirty="0">
                <a:latin typeface="Times New Roman" panose="02020603050405020304" pitchFamily="18" charset="0"/>
                <a:cs typeface="Times New Roman" panose="02020603050405020304" pitchFamily="18" charset="0"/>
              </a:rPr>
              <a:t>Future enhancement</a:t>
            </a:r>
          </a:p>
        </p:txBody>
      </p:sp>
      <p:sp>
        <p:nvSpPr>
          <p:cNvPr id="3" name="Content Placeholder 2"/>
          <p:cNvSpPr>
            <a:spLocks noGrp="1"/>
          </p:cNvSpPr>
          <p:nvPr>
            <p:ph idx="1"/>
          </p:nvPr>
        </p:nvSpPr>
        <p:spPr/>
        <p:txBody>
          <a:bodyPr>
            <a:normAutofit/>
          </a:bodyPr>
          <a:lstStyle/>
          <a:p>
            <a:pPr>
              <a:lnSpc>
                <a:spcPct val="150000"/>
              </a:lnSpc>
            </a:pPr>
            <a:r>
              <a:rPr lang="en-IN" sz="3200" dirty="0">
                <a:latin typeface="Times New Roman" panose="02020603050405020304" pitchFamily="18" charset="0"/>
                <a:cs typeface="Times New Roman" panose="02020603050405020304" pitchFamily="18" charset="0"/>
              </a:rPr>
              <a:t>Facial Recognition for Login</a:t>
            </a:r>
          </a:p>
          <a:p>
            <a:pPr>
              <a:lnSpc>
                <a:spcPct val="150000"/>
              </a:lnSpc>
            </a:pPr>
            <a:r>
              <a:rPr lang="en-IN" sz="3200" dirty="0">
                <a:latin typeface="Times New Roman" panose="02020603050405020304" pitchFamily="18" charset="0"/>
                <a:cs typeface="Times New Roman" panose="02020603050405020304" pitchFamily="18" charset="0"/>
              </a:rPr>
              <a:t>AI-based Threat Detection</a:t>
            </a:r>
          </a:p>
          <a:p>
            <a:pPr>
              <a:lnSpc>
                <a:spcPct val="150000"/>
              </a:lnSpc>
            </a:pPr>
            <a:r>
              <a:rPr lang="en-IN" sz="3200" dirty="0">
                <a:latin typeface="Times New Roman" panose="02020603050405020304" pitchFamily="18" charset="0"/>
                <a:cs typeface="Times New Roman" panose="02020603050405020304" pitchFamily="18" charset="0"/>
              </a:rPr>
              <a:t>Sharding for Scalability</a:t>
            </a:r>
          </a:p>
          <a:p>
            <a:pPr>
              <a:lnSpc>
                <a:spcPct val="150000"/>
              </a:lnSpc>
            </a:pPr>
            <a:r>
              <a:rPr lang="en-US" sz="3200" dirty="0">
                <a:latin typeface="Times New Roman" panose="02020603050405020304" pitchFamily="18" charset="0"/>
                <a:cs typeface="Times New Roman" panose="02020603050405020304" pitchFamily="18" charset="0"/>
              </a:rPr>
              <a:t>Voice and Video Calling with Encryption</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p:pic>
        <p:nvPicPr>
          <p:cNvPr id="1026" name="Picture 2" descr="Free Thank You Slide - SlideBazaa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986166"/>
            <a:ext cx="9448800" cy="1825096"/>
          </a:xfrm>
        </p:spPr>
        <p:txBody>
          <a:bodyPr>
            <a:normAutofit fontScale="90000"/>
          </a:bodyPr>
          <a:lstStyle/>
          <a:p>
            <a:pPr algn="ctr"/>
            <a:r>
              <a:rPr lang="en-US" altLang="en-US" sz="6000" dirty="0">
                <a:latin typeface="Arial Rounded MT Bold" panose="020F0704030504030204" charset="0"/>
                <a:cs typeface="Arial Rounded MT Bold" panose="020F0704030504030204" charset="0"/>
              </a:rPr>
              <a:t>BLOCKCHAIN CHAT APPLICATION: DECENTRALIZED SECURE MESSAGING AND DATA STORAGE</a:t>
            </a:r>
            <a:br>
              <a:rPr lang="en-US" altLang="en-US" sz="6000" dirty="0">
                <a:latin typeface="Arial Rounded MT Bold" panose="020F0704030504030204" charset="0"/>
                <a:cs typeface="Arial Rounded MT Bold" panose="020F0704030504030204" charset="0"/>
              </a:rPr>
            </a:b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US" sz="4000" b="1" kern="100" dirty="0">
                <a:effectLst/>
                <a:latin typeface="Aptos" panose="020B0004020202020204" pitchFamily="34" charset="0"/>
                <a:ea typeface="Calibri" panose="020F0502020204030204" pitchFamily="34" charset="0"/>
                <a:cs typeface="Times New Roman" panose="02020603050405020304" pitchFamily="18" charset="0"/>
              </a:rPr>
              <a:t>ABSTRACT</a:t>
            </a:r>
            <a:endParaRPr lang="en-IN" dirty="0">
              <a:latin typeface="Aptos" panose="020B0004020202020204" pitchFamily="34" charset="0"/>
            </a:endParaRPr>
          </a:p>
        </p:txBody>
      </p:sp>
      <p:sp>
        <p:nvSpPr>
          <p:cNvPr id="3" name="Content Placeholder 2"/>
          <p:cNvSpPr>
            <a:spLocks noGrp="1"/>
          </p:cNvSpPr>
          <p:nvPr>
            <p:ph idx="1"/>
          </p:nvPr>
        </p:nvSpPr>
        <p:spPr/>
        <p:txBody>
          <a:bodyPr>
            <a:normAutofit/>
          </a:bodyPr>
          <a:lstStyle/>
          <a:p>
            <a:pPr algn="just">
              <a:lnSpc>
                <a:spcPct val="150000"/>
              </a:lnSpc>
              <a:spcAft>
                <a:spcPts val="800"/>
              </a:spcAft>
              <a:buNone/>
            </a:pPr>
            <a:r>
              <a:rPr lang="en-US" sz="2000" kern="100" dirty="0">
                <a:latin typeface="Calibri" panose="020F0502020204030204" pitchFamily="34" charset="0"/>
                <a:cs typeface="Times New Roman" panose="02020603050405020304" pitchFamily="18" charset="0"/>
              </a:rPr>
              <a:t>    	</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The Purpose of this Blockchain-based messaging platform to address existing system shortcomings like Smart Contract and AES. It utilizes End-to-End Encryption , SHA-256 Hashing Algorithm, and Smart Contracts to ensure message confidentiality. The platform adopts a Ethereum network. Enhances data privacy with End-to-End Encryption (E2EE) using Blowfish Algorithm . The network can continue to operate and reach consensus as long as the majority of the nodes are honest and working correctly. The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(Proof of Stak</a:t>
            </a:r>
            <a:r>
              <a:rPr lang="en-IN" altLang="en-US" sz="2000" kern="100" dirty="0">
                <a:effectLst/>
                <a:latin typeface="Times New Roman" panose="02020603050405020304" pitchFamily="18" charset="0"/>
                <a:ea typeface="Calibri" panose="020F0502020204030204" pitchFamily="34" charset="0"/>
                <a:cs typeface="Times New Roman" panose="02020603050405020304" pitchFamily="18" charset="0"/>
              </a:rPr>
              <a:t>e</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 used for creating nodes in Ethereum Network. The Smart Contract is used to optimize Message Storing and retrieval, while WebSocket enables real-time updates. Also user can send and receive files that stored on Blockchain.</a:t>
            </a:r>
            <a:endParaRPr lang="en-US" sz="2000" kern="100" dirty="0">
              <a:effectLst/>
              <a:latin typeface="Calibri" panose="020F0502020204030204" pitchFamily="34" charset="0"/>
              <a:cs typeface="Times New Roman" panose="02020603050405020304" pitchFamily="18" charset="0"/>
            </a:endParaRP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IN" b="1" dirty="0">
                <a:latin typeface="Aptos" panose="020B0004020202020204" pitchFamily="34" charset="0"/>
                <a:cs typeface="Times New Roman" panose="02020603050405020304" pitchFamily="18" charset="0"/>
              </a:rPr>
              <a:t>Objective</a:t>
            </a:r>
          </a:p>
        </p:txBody>
      </p:sp>
      <p:sp>
        <p:nvSpPr>
          <p:cNvPr id="4" name="Rectangle 1"/>
          <p:cNvSpPr>
            <a:spLocks noGrp="1" noChangeArrowheads="1"/>
          </p:cNvSpPr>
          <p:nvPr>
            <p:ph idx="1"/>
          </p:nvPr>
        </p:nvSpPr>
        <p:spPr bwMode="auto">
          <a:xfrm>
            <a:off x="685800" y="2519065"/>
            <a:ext cx="11339052" cy="2805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panose="020B0604020202020204" pitchFamily="34" charset="0"/>
              </a:rPr>
              <a:t>To design and develop a secure, decentralized instant messaging platform using </a:t>
            </a:r>
            <a:r>
              <a:rPr kumimoji="0" lang="en-US" altLang="en-US" sz="2000" b="1" i="0" u="none" strike="noStrike" cap="none" normalizeH="0" baseline="0" dirty="0">
                <a:ln>
                  <a:noFill/>
                </a:ln>
                <a:solidFill>
                  <a:schemeClr val="tx1"/>
                </a:solidFill>
                <a:effectLst/>
                <a:latin typeface="Arial" panose="020B0604020202020204" pitchFamily="34" charset="0"/>
              </a:rPr>
              <a:t>Blockchain</a:t>
            </a:r>
            <a:r>
              <a:rPr kumimoji="0" lang="en-US" altLang="en-US" sz="2000" b="0" i="0" u="none" strike="noStrike" cap="none" normalizeH="0" baseline="0" dirty="0">
                <a:ln>
                  <a:noFill/>
                </a:ln>
                <a:solidFill>
                  <a:schemeClr val="tx1"/>
                </a:solidFill>
                <a:effectLst/>
                <a:latin typeface="Arial" panose="020B0604020202020204" pitchFamily="34" charset="0"/>
              </a:rPr>
              <a:t> technology.</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pPr>
            <a:r>
              <a:rPr kumimoji="0" lang="en-US" altLang="en-US" sz="2000" b="0" i="0" u="none" strike="noStrike" cap="none" normalizeH="0" baseline="0" dirty="0">
                <a:ln>
                  <a:noFill/>
                </a:ln>
                <a:solidFill>
                  <a:schemeClr val="tx1"/>
                </a:solidFill>
                <a:effectLst/>
                <a:latin typeface="Arial" panose="020B0604020202020204" pitchFamily="34" charset="0"/>
              </a:rPr>
              <a:t> To implement </a:t>
            </a:r>
            <a:r>
              <a:rPr kumimoji="0" lang="en-US" altLang="en-US" sz="2000" b="1" i="0" u="none" strike="noStrike" cap="none" normalizeH="0" baseline="0" dirty="0">
                <a:ln>
                  <a:noFill/>
                </a:ln>
                <a:solidFill>
                  <a:schemeClr val="tx1"/>
                </a:solidFill>
                <a:effectLst/>
                <a:latin typeface="Arial" panose="020B0604020202020204" pitchFamily="34" charset="0"/>
              </a:rPr>
              <a:t>End-to-End Encryption (E2EE)</a:t>
            </a:r>
            <a:r>
              <a:rPr kumimoji="0" lang="en-US" altLang="en-US" sz="2000" b="0" i="0" u="none" strike="noStrike" cap="none" normalizeH="0" baseline="0" dirty="0">
                <a:ln>
                  <a:noFill/>
                </a:ln>
                <a:solidFill>
                  <a:schemeClr val="tx1"/>
                </a:solidFill>
                <a:effectLst/>
                <a:latin typeface="Arial" panose="020B0604020202020204" pitchFamily="34" charset="0"/>
              </a:rPr>
              <a:t> using cryptographic techniques (e.g., Blowfish algorithm) to ensure message confidentiality.</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v"/>
            </a:pPr>
            <a:r>
              <a:rPr kumimoji="0" lang="en-US" altLang="en-US" sz="2000" b="0" i="0" u="none" strike="noStrike" cap="none" normalizeH="0" baseline="0" dirty="0">
                <a:ln>
                  <a:noFill/>
                </a:ln>
                <a:solidFill>
                  <a:schemeClr val="tx1"/>
                </a:solidFill>
                <a:effectLst/>
                <a:latin typeface="Arial" panose="020B0604020202020204" pitchFamily="34" charset="0"/>
              </a:rPr>
              <a:t> To use </a:t>
            </a:r>
            <a:r>
              <a:rPr kumimoji="0" lang="en-US" altLang="en-US" sz="2000" b="1" i="0" u="none" strike="noStrike" cap="none" normalizeH="0" baseline="0" dirty="0">
                <a:ln>
                  <a:noFill/>
                </a:ln>
                <a:solidFill>
                  <a:schemeClr val="tx1"/>
                </a:solidFill>
                <a:effectLst/>
                <a:latin typeface="Arial" panose="020B0604020202020204" pitchFamily="34" charset="0"/>
              </a:rPr>
              <a:t>Smart Contracts</a:t>
            </a:r>
            <a:r>
              <a:rPr kumimoji="0" lang="en-US" altLang="en-US" sz="2000" b="0" i="0" u="none" strike="noStrike" cap="none" normalizeH="0" baseline="0" dirty="0">
                <a:ln>
                  <a:noFill/>
                </a:ln>
                <a:solidFill>
                  <a:schemeClr val="tx1"/>
                </a:solidFill>
                <a:effectLst/>
                <a:latin typeface="Arial" panose="020B0604020202020204" pitchFamily="34" charset="0"/>
              </a:rPr>
              <a:t> on the Ethereum network for automating chat-related operations like     message</a:t>
            </a:r>
            <a:r>
              <a:rPr lang="en-US" altLang="en-US" sz="2000" dirty="0">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panose="020B0604020202020204" pitchFamily="34" charset="0"/>
              </a:rPr>
              <a:t>verification and access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72156" y="0"/>
            <a:ext cx="6647688" cy="769441"/>
          </a:xfrm>
          <a:prstGeom prst="rect">
            <a:avLst/>
          </a:prstGeom>
          <a:noFill/>
        </p:spPr>
        <p:txBody>
          <a:bodyPr wrap="square" rtlCol="0">
            <a:spAutoFit/>
          </a:bodyPr>
          <a:lstStyle/>
          <a:p>
            <a:r>
              <a:rPr lang="en-US" sz="4400" b="1" dirty="0">
                <a:latin typeface="Arial" panose="020B0604020202020204" pitchFamily="34" charset="0"/>
                <a:cs typeface="Arial" panose="020B0604020202020204" pitchFamily="34" charset="0"/>
              </a:rPr>
              <a:t>LITERATURE SURVEY</a:t>
            </a:r>
            <a:endParaRPr lang="en-IN" sz="4400" dirty="0"/>
          </a:p>
        </p:txBody>
      </p:sp>
      <p:graphicFrame>
        <p:nvGraphicFramePr>
          <p:cNvPr id="5" name="Table 4"/>
          <p:cNvGraphicFramePr>
            <a:graphicFrameLocks noGrp="1"/>
          </p:cNvGraphicFramePr>
          <p:nvPr/>
        </p:nvGraphicFramePr>
        <p:xfrm>
          <a:off x="1" y="621792"/>
          <a:ext cx="12192005" cy="6236208"/>
        </p:xfrm>
        <a:graphic>
          <a:graphicData uri="http://schemas.openxmlformats.org/drawingml/2006/table">
            <a:tbl>
              <a:tblPr firstRow="1" bandRow="1">
                <a:tableStyleId>{073A0DAA-6AF3-43AB-8588-CEC1D06C72B9}</a:tableStyleId>
              </a:tblPr>
              <a:tblGrid>
                <a:gridCol w="466344">
                  <a:extLst>
                    <a:ext uri="{9D8B030D-6E8A-4147-A177-3AD203B41FA5}">
                      <a16:colId xmlns:a16="http://schemas.microsoft.com/office/drawing/2014/main" val="20000"/>
                    </a:ext>
                  </a:extLst>
                </a:gridCol>
                <a:gridCol w="3017086">
                  <a:extLst>
                    <a:ext uri="{9D8B030D-6E8A-4147-A177-3AD203B41FA5}">
                      <a16:colId xmlns:a16="http://schemas.microsoft.com/office/drawing/2014/main" val="20001"/>
                    </a:ext>
                  </a:extLst>
                </a:gridCol>
                <a:gridCol w="1472618">
                  <a:extLst>
                    <a:ext uri="{9D8B030D-6E8A-4147-A177-3AD203B41FA5}">
                      <a16:colId xmlns:a16="http://schemas.microsoft.com/office/drawing/2014/main" val="20002"/>
                    </a:ext>
                  </a:extLst>
                </a:gridCol>
                <a:gridCol w="1563624">
                  <a:extLst>
                    <a:ext uri="{9D8B030D-6E8A-4147-A177-3AD203B41FA5}">
                      <a16:colId xmlns:a16="http://schemas.microsoft.com/office/drawing/2014/main" val="20003"/>
                    </a:ext>
                  </a:extLst>
                </a:gridCol>
                <a:gridCol w="2188903">
                  <a:extLst>
                    <a:ext uri="{9D8B030D-6E8A-4147-A177-3AD203B41FA5}">
                      <a16:colId xmlns:a16="http://schemas.microsoft.com/office/drawing/2014/main" val="20004"/>
                    </a:ext>
                  </a:extLst>
                </a:gridCol>
                <a:gridCol w="1743364">
                  <a:extLst>
                    <a:ext uri="{9D8B030D-6E8A-4147-A177-3AD203B41FA5}">
                      <a16:colId xmlns:a16="http://schemas.microsoft.com/office/drawing/2014/main" val="20005"/>
                    </a:ext>
                  </a:extLst>
                </a:gridCol>
                <a:gridCol w="1740066">
                  <a:extLst>
                    <a:ext uri="{9D8B030D-6E8A-4147-A177-3AD203B41FA5}">
                      <a16:colId xmlns:a16="http://schemas.microsoft.com/office/drawing/2014/main" val="20006"/>
                    </a:ext>
                  </a:extLst>
                </a:gridCol>
              </a:tblGrid>
              <a:tr h="758957">
                <a:tc>
                  <a:txBody>
                    <a:bodyPr/>
                    <a:lstStyle/>
                    <a:p>
                      <a:pPr algn="ctr"/>
                      <a:r>
                        <a:rPr lang="en-US" sz="1000" b="1" dirty="0" err="1">
                          <a:solidFill>
                            <a:schemeClr val="tx1"/>
                          </a:solidFill>
                        </a:rPr>
                        <a:t>S.No</a:t>
                      </a:r>
                      <a:endParaRPr lang="en-IN" sz="1000" b="1" dirty="0">
                        <a:solidFill>
                          <a:schemeClr val="tx1"/>
                        </a:solidFill>
                      </a:endParaRPr>
                    </a:p>
                  </a:txBody>
                  <a:tcPr anchor="ctr">
                    <a:solidFill>
                      <a:schemeClr val="bg1"/>
                    </a:solidFill>
                  </a:tcPr>
                </a:tc>
                <a:tc>
                  <a:txBody>
                    <a:bodyPr/>
                    <a:lstStyle/>
                    <a:p>
                      <a:pPr algn="ctr"/>
                      <a:r>
                        <a:rPr lang="en-US" sz="1400" b="1" dirty="0">
                          <a:solidFill>
                            <a:schemeClr val="tx1"/>
                          </a:solidFill>
                        </a:rPr>
                        <a:t>TITLE</a:t>
                      </a:r>
                      <a:endParaRPr lang="en-IN" sz="1400" b="1" dirty="0">
                        <a:solidFill>
                          <a:schemeClr val="tx1"/>
                        </a:solidFill>
                      </a:endParaRPr>
                    </a:p>
                  </a:txBody>
                  <a:tcPr anchor="ctr">
                    <a:solidFill>
                      <a:schemeClr val="bg1"/>
                    </a:solidFill>
                  </a:tcPr>
                </a:tc>
                <a:tc>
                  <a:txBody>
                    <a:bodyPr/>
                    <a:lstStyle/>
                    <a:p>
                      <a:pPr algn="ctr"/>
                      <a:r>
                        <a:rPr lang="en-US" sz="1400" b="1" dirty="0">
                          <a:solidFill>
                            <a:schemeClr val="tx1"/>
                          </a:solidFill>
                        </a:rPr>
                        <a:t>AUTHOR NAME</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YEAR OF PUBLICATION</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TECHNIQUE USED</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rPr>
                        <a:t>ADVANTAGES</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rPr>
                        <a:t>DISADVANTAGES</a:t>
                      </a:r>
                      <a:endParaRPr lang="en-IN" sz="1400" b="1" dirty="0">
                        <a:solidFill>
                          <a:schemeClr val="tx1"/>
                        </a:solidFill>
                      </a:endParaRPr>
                    </a:p>
                  </a:txBody>
                  <a:tcPr anchor="ctr">
                    <a:solidFill>
                      <a:schemeClr val="bg1"/>
                    </a:solidFill>
                  </a:tcPr>
                </a:tc>
                <a:extLst>
                  <a:ext uri="{0D108BD9-81ED-4DB2-BD59-A6C34878D82A}">
                    <a16:rowId xmlns:a16="http://schemas.microsoft.com/office/drawing/2014/main" val="10000"/>
                  </a:ext>
                </a:extLst>
              </a:tr>
              <a:tr h="919219">
                <a:tc>
                  <a:txBody>
                    <a:bodyPr/>
                    <a:lstStyle/>
                    <a:p>
                      <a:pPr algn="ctr"/>
                      <a:r>
                        <a:rPr lang="en-US" sz="1400" b="1" dirty="0">
                          <a:solidFill>
                            <a:schemeClr val="tx1"/>
                          </a:solidFill>
                        </a:rPr>
                        <a:t>1.</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A Survey of Blockchain Based Systems.</a:t>
                      </a:r>
                      <a:endParaRPr lang="en-IN" sz="1400" b="1" dirty="0">
                        <a:solidFill>
                          <a:schemeClr val="tx1"/>
                        </a:solidFill>
                      </a:endParaRPr>
                    </a:p>
                  </a:txBody>
                  <a:tcPr>
                    <a:solidFill>
                      <a:schemeClr val="bg1"/>
                    </a:solidFill>
                  </a:tcPr>
                </a:tc>
                <a:tc>
                  <a:txBody>
                    <a:bodyPr/>
                    <a:lstStyle/>
                    <a:p>
                      <a:r>
                        <a:rPr lang="en-US" altLang="en-US" sz="1400" b="1" dirty="0">
                          <a:ln>
                            <a:noFill/>
                          </a:ln>
                          <a:solidFill>
                            <a:schemeClr val="tx1"/>
                          </a:solidFill>
                          <a:effectLst/>
                          <a:latin typeface="Times New Roman" panose="02020603050405020304" pitchFamily="18" charset="0"/>
                          <a:cs typeface="Times New Roman" panose="02020603050405020304" pitchFamily="18" charset="0"/>
                          <a:sym typeface="+mn-ea"/>
                        </a:rPr>
                        <a:t>Turki Ali Alghamdi, Rabiya Khalid</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2024</a:t>
                      </a:r>
                      <a:endParaRPr lang="en-IN" sz="1400" b="1" dirty="0">
                        <a:solidFill>
                          <a:schemeClr val="tx1"/>
                        </a:solidFill>
                      </a:endParaRPr>
                    </a:p>
                  </a:txBody>
                  <a:tcPr anchor="ctr">
                    <a:solidFill>
                      <a:schemeClr val="bg1"/>
                    </a:solidFill>
                  </a:tcPr>
                </a:tc>
                <a:tc>
                  <a:txBody>
                    <a:bodyPr/>
                    <a:lstStyle/>
                    <a:p>
                      <a:pPr algn="ctr"/>
                      <a:r>
                        <a:rPr lang="en-US" altLang="en-US" sz="1400" b="1" dirty="0">
                          <a:ln>
                            <a:noFill/>
                          </a:ln>
                          <a:solidFill>
                            <a:schemeClr val="tx1"/>
                          </a:solidFill>
                          <a:effectLst/>
                          <a:latin typeface="Times New Roman" panose="02020603050405020304" pitchFamily="18" charset="0"/>
                          <a:cs typeface="Times New Roman" panose="02020603050405020304" pitchFamily="18" charset="0"/>
                          <a:sym typeface="+mn-ea"/>
                        </a:rPr>
                        <a:t>consensus mechanisms, smart contracts</a:t>
                      </a:r>
                      <a:endParaRPr lang="en-IN" sz="1400" b="1" dirty="0">
                        <a:solidFill>
                          <a:schemeClr val="tx1"/>
                        </a:solidFill>
                      </a:endParaRPr>
                    </a:p>
                  </a:txBody>
                  <a:tcPr anchor="ctr">
                    <a:solidFill>
                      <a:schemeClr val="bg1"/>
                    </a:solidFill>
                  </a:tcPr>
                </a:tc>
                <a:tc>
                  <a:txBody>
                    <a:bodyPr/>
                    <a:lstStyle/>
                    <a:p>
                      <a:r>
                        <a:rPr lang="en-US" altLang="en-US" sz="1400" b="1" dirty="0">
                          <a:ln>
                            <a:noFill/>
                          </a:ln>
                          <a:solidFill>
                            <a:schemeClr val="tx1"/>
                          </a:solidFill>
                          <a:effectLst/>
                          <a:latin typeface="Times New Roman" panose="02020603050405020304" pitchFamily="18" charset="0"/>
                          <a:cs typeface="Times New Roman" panose="02020603050405020304" pitchFamily="18" charset="0"/>
                          <a:sym typeface="+mn-ea"/>
                        </a:rPr>
                        <a:t>Improving data processing speed.</a:t>
                      </a:r>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Not scalable in private blockchain.</a:t>
                      </a:r>
                      <a:endParaRPr lang="en-IN" sz="1400" b="1" dirty="0">
                        <a:solidFill>
                          <a:schemeClr val="tx1"/>
                        </a:solidFill>
                      </a:endParaRPr>
                    </a:p>
                  </a:txBody>
                  <a:tcPr>
                    <a:solidFill>
                      <a:schemeClr val="bg1"/>
                    </a:solidFill>
                  </a:tcPr>
                </a:tc>
                <a:extLst>
                  <a:ext uri="{0D108BD9-81ED-4DB2-BD59-A6C34878D82A}">
                    <a16:rowId xmlns:a16="http://schemas.microsoft.com/office/drawing/2014/main" val="10001"/>
                  </a:ext>
                </a:extLst>
              </a:tr>
              <a:tr h="1128429">
                <a:tc>
                  <a:txBody>
                    <a:bodyPr/>
                    <a:lstStyle/>
                    <a:p>
                      <a:pPr algn="ctr"/>
                      <a:r>
                        <a:rPr lang="en-US" sz="1400" b="1" dirty="0">
                          <a:solidFill>
                            <a:schemeClr val="tx1"/>
                          </a:solidFill>
                        </a:rPr>
                        <a:t>2.</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The Role of Blockchain in Finance Beyond Cryptocurrency.</a:t>
                      </a:r>
                      <a:endParaRPr lang="en-IN" sz="1400" b="1" dirty="0">
                        <a:solidFill>
                          <a:schemeClr val="tx1"/>
                        </a:solidFill>
                      </a:endParaRPr>
                    </a:p>
                  </a:txBody>
                  <a:tcPr>
                    <a:solidFill>
                      <a:schemeClr val="bg1"/>
                    </a:solidFill>
                  </a:tcPr>
                </a:tc>
                <a:tc>
                  <a:txBody>
                    <a:bodyPr/>
                    <a:lstStyle/>
                    <a:p>
                      <a:r>
                        <a:rPr lang="en-IN" sz="1400" b="1" dirty="0">
                          <a:solidFill>
                            <a:schemeClr val="tx1"/>
                          </a:solidFill>
                          <a:latin typeface="Times New Roman" panose="02020603050405020304" pitchFamily="18" charset="0"/>
                          <a:cs typeface="Times New Roman" panose="02020603050405020304" pitchFamily="18" charset="0"/>
                        </a:rPr>
                        <a:t>Hanfang Chen, Niankun Wei</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2024</a:t>
                      </a:r>
                      <a:endParaRPr lang="en-IN" sz="1400" b="1" dirty="0">
                        <a:solidFill>
                          <a:schemeClr val="tx1"/>
                        </a:solidFill>
                      </a:endParaRP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1400" b="1" dirty="0">
                          <a:solidFill>
                            <a:schemeClr val="tx1"/>
                          </a:solidFill>
                          <a:latin typeface="Times New Roman" panose="02020603050405020304" pitchFamily="18" charset="0"/>
                          <a:cs typeface="Times New Roman" panose="02020603050405020304" pitchFamily="18" charset="0"/>
                        </a:rPr>
                        <a:t>(PoW)  Proof of Work.</a:t>
                      </a:r>
                    </a:p>
                    <a:p>
                      <a:pPr algn="ctr"/>
                      <a:endParaRPr lang="en-IN" sz="1400" b="1" dirty="0">
                        <a:solidFill>
                          <a:schemeClr val="tx1"/>
                        </a:solidFill>
                      </a:endParaRP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b="1" dirty="0">
                          <a:solidFill>
                            <a:schemeClr val="tx1"/>
                          </a:solidFill>
                          <a:latin typeface="Times New Roman" panose="02020603050405020304" pitchFamily="18" charset="0"/>
                          <a:cs typeface="Times New Roman" panose="02020603050405020304" pitchFamily="18" charset="0"/>
                        </a:rPr>
                        <a:t>Enhancing data security.</a:t>
                      </a:r>
                    </a:p>
                    <a:p>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PoW challenges due to slow transaction processing times.</a:t>
                      </a:r>
                      <a:endParaRPr lang="en-IN" sz="1400" b="1" dirty="0">
                        <a:solidFill>
                          <a:schemeClr val="tx1"/>
                        </a:solidFill>
                      </a:endParaRPr>
                    </a:p>
                  </a:txBody>
                  <a:tcPr>
                    <a:solidFill>
                      <a:schemeClr val="bg1"/>
                    </a:solidFill>
                  </a:tcPr>
                </a:tc>
                <a:extLst>
                  <a:ext uri="{0D108BD9-81ED-4DB2-BD59-A6C34878D82A}">
                    <a16:rowId xmlns:a16="http://schemas.microsoft.com/office/drawing/2014/main" val="10002"/>
                  </a:ext>
                </a:extLst>
              </a:tr>
              <a:tr h="986282">
                <a:tc>
                  <a:txBody>
                    <a:bodyPr/>
                    <a:lstStyle/>
                    <a:p>
                      <a:pPr algn="ctr"/>
                      <a:r>
                        <a:rPr lang="en-US" sz="1400" b="1" dirty="0">
                          <a:solidFill>
                            <a:schemeClr val="tx1"/>
                          </a:solidFill>
                        </a:rPr>
                        <a:t>3.</a:t>
                      </a:r>
                      <a:endParaRPr lang="en-IN" sz="1400" b="1" dirty="0">
                        <a:solidFill>
                          <a:schemeClr val="tx1"/>
                        </a:solidFill>
                      </a:endParaRP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b="1" dirty="0">
                          <a:solidFill>
                            <a:schemeClr val="tx1"/>
                          </a:solidFill>
                          <a:latin typeface="Times New Roman" panose="02020603050405020304" pitchFamily="18" charset="0"/>
                          <a:cs typeface="Times New Roman" panose="02020603050405020304" pitchFamily="18" charset="0"/>
                          <a:sym typeface="+mn-ea"/>
                        </a:rPr>
                        <a:t>A Secured Peer-to-Peer Messaging System Based on Blockchain.</a:t>
                      </a:r>
                    </a:p>
                    <a:p>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Shamim Ahmed , Milon Biswas </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2022</a:t>
                      </a:r>
                      <a:endParaRPr lang="en-IN" sz="1400" b="1" dirty="0">
                        <a:solidFill>
                          <a:schemeClr val="tx1"/>
                        </a:solidFill>
                      </a:endParaRPr>
                    </a:p>
                  </a:txBody>
                  <a:tcPr anchor="ctr">
                    <a:solidFill>
                      <a:schemeClr val="bg1"/>
                    </a:solidFill>
                  </a:tcPr>
                </a:tc>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rPr>
                        <a:t>PKI  (Public Key Infrastructure)</a:t>
                      </a:r>
                      <a:endParaRPr lang="en-IN" sz="1400" b="1" dirty="0">
                        <a:solidFill>
                          <a:schemeClr val="tx1"/>
                        </a:solidFill>
                        <a:latin typeface="Times New Roman" panose="02020603050405020304" pitchFamily="18" charset="0"/>
                        <a:cs typeface="Times New Roman" panose="02020603050405020304" pitchFamily="18" charset="0"/>
                      </a:endParaRPr>
                    </a:p>
                  </a:txBody>
                  <a:tcPr anchor="ct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message cannot be altered or tampered.</a:t>
                      </a: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system only supports text-based message </a:t>
                      </a:r>
                      <a:endParaRPr lang="en-IN" sz="1400" b="1" dirty="0">
                        <a:solidFill>
                          <a:schemeClr val="tx1"/>
                        </a:solidFill>
                      </a:endParaRPr>
                    </a:p>
                  </a:txBody>
                  <a:tcPr>
                    <a:solidFill>
                      <a:schemeClr val="bg1"/>
                    </a:solidFill>
                  </a:tcPr>
                </a:tc>
                <a:extLst>
                  <a:ext uri="{0D108BD9-81ED-4DB2-BD59-A6C34878D82A}">
                    <a16:rowId xmlns:a16="http://schemas.microsoft.com/office/drawing/2014/main" val="10003"/>
                  </a:ext>
                </a:extLst>
              </a:tr>
              <a:tr h="996618">
                <a:tc>
                  <a:txBody>
                    <a:bodyPr/>
                    <a:lstStyle/>
                    <a:p>
                      <a:pPr algn="ctr"/>
                      <a:r>
                        <a:rPr lang="en-US" sz="1400" b="1" dirty="0">
                          <a:solidFill>
                            <a:schemeClr val="tx1"/>
                          </a:solidFill>
                        </a:rPr>
                        <a:t>4.</a:t>
                      </a:r>
                      <a:endParaRPr lang="en-IN" sz="1400" b="1" dirty="0">
                        <a:solidFill>
                          <a:schemeClr val="tx1"/>
                        </a:solidFill>
                      </a:endParaRP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b="1" dirty="0">
                          <a:solidFill>
                            <a:schemeClr val="tx1"/>
                          </a:solidFill>
                          <a:latin typeface="Times New Roman" panose="02020603050405020304" pitchFamily="18" charset="0"/>
                          <a:cs typeface="Times New Roman" panose="02020603050405020304" pitchFamily="18" charset="0"/>
                          <a:sym typeface="+mn-ea"/>
                        </a:rPr>
                        <a:t>A Survey on Blockchain for Healthcare: Challenges, Benefits, and Future Directions.</a:t>
                      </a:r>
                    </a:p>
                    <a:p>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Mohammad Salar Arbabi , </a:t>
                      </a:r>
                      <a:r>
                        <a:rPr lang="en-US" sz="1400" b="1" dirty="0" err="1">
                          <a:solidFill>
                            <a:schemeClr val="tx1"/>
                          </a:solidFill>
                          <a:latin typeface="Times New Roman" panose="02020603050405020304" pitchFamily="18" charset="0"/>
                          <a:cs typeface="Times New Roman" panose="02020603050405020304" pitchFamily="18" charset="0"/>
                          <a:sym typeface="+mn-ea"/>
                        </a:rPr>
                        <a:t>Chhagan</a:t>
                      </a:r>
                      <a:r>
                        <a:rPr lang="en-US" sz="1400" b="1" dirty="0">
                          <a:solidFill>
                            <a:schemeClr val="tx1"/>
                          </a:solidFill>
                          <a:latin typeface="Times New Roman" panose="02020603050405020304" pitchFamily="18" charset="0"/>
                          <a:cs typeface="Times New Roman" panose="02020603050405020304" pitchFamily="18" charset="0"/>
                          <a:sym typeface="+mn-ea"/>
                        </a:rPr>
                        <a:t> Lal </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2022</a:t>
                      </a:r>
                      <a:endParaRPr lang="en-IN" sz="1400" b="1" dirty="0">
                        <a:solidFill>
                          <a:schemeClr val="tx1"/>
                        </a:solidFill>
                      </a:endParaRPr>
                    </a:p>
                  </a:txBody>
                  <a:tcPr anchor="ctr">
                    <a:solidFill>
                      <a:schemeClr val="bg1"/>
                    </a:solidFill>
                  </a:tcPr>
                </a:tc>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sym typeface="+mn-ea"/>
                        </a:rPr>
                        <a:t>BFT  (Byzantine Fault Tolerance)</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Data stored on-chain is protected </a:t>
                      </a:r>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The system only supports text-based</a:t>
                      </a:r>
                      <a:endParaRPr lang="en-IN" sz="1400" b="1" dirty="0">
                        <a:solidFill>
                          <a:schemeClr val="tx1"/>
                        </a:solidFill>
                      </a:endParaRPr>
                    </a:p>
                  </a:txBody>
                  <a:tcPr>
                    <a:solidFill>
                      <a:schemeClr val="bg1"/>
                    </a:solidFill>
                  </a:tcPr>
                </a:tc>
                <a:extLst>
                  <a:ext uri="{0D108BD9-81ED-4DB2-BD59-A6C34878D82A}">
                    <a16:rowId xmlns:a16="http://schemas.microsoft.com/office/drawing/2014/main" val="10004"/>
                  </a:ext>
                </a:extLst>
              </a:tr>
              <a:tr h="1446703">
                <a:tc>
                  <a:txBody>
                    <a:bodyPr/>
                    <a:lstStyle/>
                    <a:p>
                      <a:pPr algn="ctr"/>
                      <a:r>
                        <a:rPr lang="en-US" sz="1400" b="1" dirty="0">
                          <a:solidFill>
                            <a:schemeClr val="tx1"/>
                          </a:solidFill>
                        </a:rPr>
                        <a:t>5.</a:t>
                      </a:r>
                      <a:endParaRPr lang="en-IN" sz="1400" b="1" dirty="0">
                        <a:solidFill>
                          <a:schemeClr val="tx1"/>
                        </a:solidFill>
                      </a:endParaRP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b="1" dirty="0">
                          <a:solidFill>
                            <a:schemeClr val="tx1"/>
                          </a:solidFill>
                          <a:latin typeface="Times New Roman" panose="02020603050405020304" pitchFamily="18" charset="0"/>
                          <a:cs typeface="Times New Roman" panose="02020603050405020304" pitchFamily="18" charset="0"/>
                          <a:sym typeface="+mn-ea"/>
                        </a:rPr>
                        <a:t>SocialChain: Decoupling Social Data and Applications to Return Your Data Ownership</a:t>
                      </a:r>
                      <a:r>
                        <a:rPr lang="en-IN" sz="1400" b="1" dirty="0">
                          <a:solidFill>
                            <a:schemeClr val="tx1"/>
                          </a:solidFill>
                          <a:latin typeface="Times New Roman" panose="02020603050405020304" pitchFamily="18" charset="0"/>
                          <a:cs typeface="Times New Roman" panose="02020603050405020304" pitchFamily="18" charset="0"/>
                          <a:sym typeface="+mn-ea"/>
                        </a:rPr>
                        <a:t>.</a:t>
                      </a:r>
                      <a:endParaRPr lang="en-US" sz="1400" b="1" dirty="0">
                        <a:solidFill>
                          <a:schemeClr val="tx1"/>
                        </a:solidFill>
                        <a:latin typeface="Times New Roman" panose="02020603050405020304" pitchFamily="18" charset="0"/>
                        <a:cs typeface="Times New Roman" panose="02020603050405020304" pitchFamily="18" charset="0"/>
                        <a:sym typeface="+mn-ea"/>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Ting Cai , Zicong Hong </a:t>
                      </a:r>
                      <a:endParaRPr lang="en-IN" sz="1400" b="1" dirty="0">
                        <a:solidFill>
                          <a:schemeClr val="tx1"/>
                        </a:solidFill>
                      </a:endParaRPr>
                    </a:p>
                  </a:txBody>
                  <a:tcPr>
                    <a:solidFill>
                      <a:schemeClr val="bg1"/>
                    </a:solidFill>
                  </a:tcPr>
                </a:tc>
                <a:tc>
                  <a:txBody>
                    <a:bodyPr/>
                    <a:lstStyle/>
                    <a:p>
                      <a:pPr algn="ctr"/>
                      <a:r>
                        <a:rPr lang="en-US" sz="1400" b="1" dirty="0">
                          <a:solidFill>
                            <a:schemeClr val="tx1"/>
                          </a:solidFill>
                        </a:rPr>
                        <a:t>2021</a:t>
                      </a:r>
                      <a:endParaRPr lang="en-IN" sz="1400" b="1" dirty="0">
                        <a:solidFill>
                          <a:schemeClr val="tx1"/>
                        </a:solidFill>
                      </a:endParaRPr>
                    </a:p>
                  </a:txBody>
                  <a:tcPr anchor="ctr">
                    <a:solidFill>
                      <a:schemeClr val="bg1"/>
                    </a:solidFill>
                  </a:tcPr>
                </a:tc>
                <a:tc>
                  <a:txBody>
                    <a:bodyPr/>
                    <a:lstStyle/>
                    <a:p>
                      <a:pPr algn="ctr"/>
                      <a:r>
                        <a:rPr lang="en-US" sz="1400" b="1" dirty="0">
                          <a:solidFill>
                            <a:schemeClr val="tx1"/>
                          </a:solidFill>
                          <a:latin typeface="Times New Roman" panose="02020603050405020304" pitchFamily="18" charset="0"/>
                          <a:cs typeface="Times New Roman" panose="02020603050405020304" pitchFamily="18" charset="0"/>
                          <a:sym typeface="+mn-ea"/>
                        </a:rPr>
                        <a:t>PDS   (Personal Data Store )</a:t>
                      </a:r>
                      <a:endParaRPr lang="en-IN" sz="1400" b="1" dirty="0">
                        <a:solidFill>
                          <a:schemeClr val="tx1"/>
                        </a:solidFill>
                      </a:endParaRPr>
                    </a:p>
                  </a:txBody>
                  <a:tcPr anchor="ct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sym typeface="+mn-ea"/>
                        </a:rPr>
                        <a:t>Users to store their social data outside of the blockchain while keeping only essential metadata on-chain.</a:t>
                      </a:r>
                      <a:r>
                        <a:rPr lang="en-US" sz="1400" b="1" dirty="0">
                          <a:solidFill>
                            <a:schemeClr val="tx1"/>
                          </a:solidFill>
                          <a:latin typeface="Times New Roman" panose="02020603050405020304" pitchFamily="18" charset="0"/>
                          <a:cs typeface="Times New Roman" panose="02020603050405020304" pitchFamily="18" charset="0"/>
                        </a:rPr>
                        <a:t> </a:t>
                      </a:r>
                      <a:endParaRPr lang="en-IN" sz="1400" b="1" dirty="0">
                        <a:solidFill>
                          <a:schemeClr val="tx1"/>
                        </a:solidFill>
                      </a:endParaRPr>
                    </a:p>
                  </a:txBody>
                  <a:tcPr>
                    <a:solidFill>
                      <a:schemeClr val="bg1"/>
                    </a:solidFill>
                  </a:tcPr>
                </a:tc>
                <a:tc>
                  <a:txBody>
                    <a:bodyPr/>
                    <a:lstStyle/>
                    <a:p>
                      <a:r>
                        <a:rPr lang="en-US" sz="1400" b="1" dirty="0">
                          <a:solidFill>
                            <a:schemeClr val="tx1"/>
                          </a:solidFill>
                          <a:latin typeface="Times New Roman" panose="02020603050405020304" pitchFamily="18" charset="0"/>
                          <a:cs typeface="Times New Roman" panose="02020603050405020304" pitchFamily="18" charset="0"/>
                        </a:rPr>
                        <a:t>Storing large datasets on-chain can be prohibitively expensive</a:t>
                      </a:r>
                      <a:endParaRPr lang="en-IN" sz="1400" b="1" dirty="0">
                        <a:solidFill>
                          <a:schemeClr val="tx1"/>
                        </a:solidFill>
                      </a:endParaRPr>
                    </a:p>
                  </a:txBody>
                  <a:tcPr>
                    <a:solidFill>
                      <a:schemeClr val="bg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39677"/>
            <a:ext cx="10820400" cy="1293028"/>
          </a:xfrm>
        </p:spPr>
        <p:txBody>
          <a:bodyPr/>
          <a:lstStyle/>
          <a:p>
            <a:pPr algn="ctr"/>
            <a:r>
              <a:rPr lang="en-US" sz="4000" b="1" dirty="0">
                <a:solidFill>
                  <a:srgbClr val="FFFFFF"/>
                </a:solidFill>
                <a:latin typeface="Aptos"/>
                <a:ea typeface="+mn-lt"/>
                <a:cs typeface="+mn-lt"/>
              </a:rPr>
              <a:t>ABSTRACT OF EXISTING SYSTEM:</a:t>
            </a:r>
            <a:br>
              <a:rPr lang="en-US" dirty="0"/>
            </a:br>
            <a:endParaRPr lang="en-IN" dirty="0"/>
          </a:p>
        </p:txBody>
      </p:sp>
      <p:sp>
        <p:nvSpPr>
          <p:cNvPr id="3" name="Content Placeholder 2"/>
          <p:cNvSpPr>
            <a:spLocks noGrp="1"/>
          </p:cNvSpPr>
          <p:nvPr>
            <p:ph idx="1"/>
          </p:nvPr>
        </p:nvSpPr>
        <p:spPr/>
        <p:txBody>
          <a:bodyPr/>
          <a:lstStyle/>
          <a:p>
            <a:pPr marL="0" indent="457200" algn="just">
              <a:lnSpc>
                <a:spcPct val="150000"/>
              </a:lnSpc>
              <a:buNone/>
            </a:pPr>
            <a:r>
              <a:rPr lang="en-US" sz="2000" dirty="0">
                <a:solidFill>
                  <a:srgbClr val="FFFFFF"/>
                </a:solidFill>
                <a:latin typeface="Times New Roman" panose="02020603050405020304" pitchFamily="18" charset="0"/>
                <a:ea typeface="+mn-lt"/>
                <a:cs typeface="Times New Roman" panose="02020603050405020304" pitchFamily="18" charset="0"/>
              </a:rPr>
              <a:t>Social media services enable global communication via instant messaging (IM) platforms. However, their widespread usage has resulted in server regulation issues because most are  centralized, while they also pose privacy concerns due to endpoint-based security vulnerabilities. In response, we present a private blockchain-based IM platform that utilizes blockchains to secure data through immutability. We implement it in a RESTful Application Programming Interface (RESTAPI) Web server for better load balancing compared to the centralized IM architectures via decentralization. We further implement end-to-end encryption (E2EE) using public-private key pairs to improve data privacy. We evaluated the proposed design by highlighting its advantages over centralized IM Platforms.</a:t>
            </a:r>
            <a:endParaRPr lang="en-US" sz="2000" dirty="0">
              <a:solidFill>
                <a:srgbClr val="FFFFFF"/>
              </a:solidFill>
              <a:latin typeface="Times New Roman" panose="02020603050405020304" pitchFamily="18" charset="0"/>
              <a:cs typeface="Times New Roman" panose="02020603050405020304" pitchFamily="18" charset="0"/>
            </a:endParaRPr>
          </a:p>
          <a:p>
            <a:pPr algn="just">
              <a:lnSpc>
                <a:spcPct val="150000"/>
              </a:lnSpc>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07442"/>
            <a:ext cx="10820400" cy="1293028"/>
          </a:xfrm>
        </p:spPr>
        <p:txBody>
          <a:bodyPr/>
          <a:lstStyle/>
          <a:p>
            <a:pPr algn="ctr"/>
            <a:r>
              <a:rPr lang="en-IN" b="1" dirty="0">
                <a:latin typeface="Aptos" panose="020B0004020202020204" pitchFamily="34" charset="0"/>
              </a:rPr>
              <a:t>Drawbacks of Existing system</a:t>
            </a:r>
          </a:p>
        </p:txBody>
      </p:sp>
      <p:sp>
        <p:nvSpPr>
          <p:cNvPr id="3" name="Content Placeholder 2"/>
          <p:cNvSpPr>
            <a:spLocks noGrp="1"/>
          </p:cNvSpPr>
          <p:nvPr>
            <p:ph idx="1"/>
          </p:nvPr>
        </p:nvSpPr>
        <p:spPr/>
        <p:txBody>
          <a:bodyPr>
            <a:normAutofit/>
          </a:bodyPr>
          <a:lstStyle/>
          <a:p>
            <a:pPr marL="342900" lvl="0" indent="-342900" algn="just">
              <a:lnSpc>
                <a:spcPct val="150000"/>
              </a:lnSpc>
              <a:spcAft>
                <a:spcPts val="800"/>
              </a:spcAft>
              <a:buFont typeface="Times New Roman" panose="02020603050405020304" pitchFamily="18" charset="0"/>
              <a:buAutoNum type="arabicPeriod"/>
            </a:pPr>
            <a:r>
              <a:rPr lang="en-US" sz="2800" b="0" kern="100" dirty="0">
                <a:effectLst/>
                <a:latin typeface="Times New Roman" panose="02020603050405020304" pitchFamily="18" charset="0"/>
                <a:ea typeface="Calibri" panose="020F0502020204030204" pitchFamily="34" charset="0"/>
                <a:cs typeface="Times New Roman" panose="02020603050405020304" pitchFamily="18" charset="0"/>
              </a:rPr>
              <a:t>Data Security</a:t>
            </a:r>
            <a:endParaRPr lang="en-US" sz="2800" b="0" kern="100" dirty="0">
              <a:effectLst/>
              <a:latin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Times New Roman" panose="02020603050405020304" pitchFamily="18" charset="0"/>
              <a:buAutoNum type="arabicPeriod"/>
            </a:pPr>
            <a:r>
              <a:rPr lang="en-US" sz="2800" b="0" kern="100" dirty="0">
                <a:effectLst/>
                <a:latin typeface="Times New Roman" panose="02020603050405020304" pitchFamily="18" charset="0"/>
                <a:ea typeface="Calibri" panose="020F0502020204030204" pitchFamily="34" charset="0"/>
                <a:cs typeface="Times New Roman" panose="02020603050405020304" pitchFamily="18" charset="0"/>
              </a:rPr>
              <a:t>No Smart Contract</a:t>
            </a:r>
            <a:endParaRPr lang="en-US" sz="2800" b="0" kern="100" dirty="0">
              <a:effectLst/>
              <a:latin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Times New Roman" panose="02020603050405020304" pitchFamily="18" charset="0"/>
              <a:buAutoNum type="arabicPeriod"/>
            </a:pPr>
            <a:r>
              <a:rPr lang="en-US" sz="2800" b="0" kern="100" dirty="0">
                <a:effectLst/>
                <a:latin typeface="Times New Roman" panose="02020603050405020304" pitchFamily="18" charset="0"/>
                <a:ea typeface="Calibri" panose="020F0502020204030204" pitchFamily="34" charset="0"/>
                <a:cs typeface="Times New Roman" panose="02020603050405020304" pitchFamily="18" charset="0"/>
              </a:rPr>
              <a:t>Secure and Efficient Communication</a:t>
            </a:r>
            <a:endParaRPr lang="en-IN" sz="2800" b="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Times New Roman" panose="02020603050405020304" pitchFamily="18" charset="0"/>
              <a:buAutoNum type="arabicPeriod"/>
            </a:pPr>
            <a:r>
              <a:rPr lang="en-IN" sz="2800" kern="100" dirty="0">
                <a:latin typeface="Times New Roman" panose="02020603050405020304" pitchFamily="18" charset="0"/>
                <a:ea typeface="Calibri" panose="020F0502020204030204" pitchFamily="34" charset="0"/>
                <a:cs typeface="Times New Roman" panose="02020603050405020304" pitchFamily="18" charset="0"/>
              </a:rPr>
              <a:t>Data Storage</a:t>
            </a:r>
            <a:endParaRPr lang="en-US" sz="2800" b="0" kern="10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477" y="339213"/>
            <a:ext cx="11299723" cy="1718188"/>
          </a:xfrm>
        </p:spPr>
        <p:txBody>
          <a:bodyPr/>
          <a:lstStyle/>
          <a:p>
            <a:pPr algn="ctr"/>
            <a:r>
              <a:rPr lang="en-IN" b="1" dirty="0">
                <a:latin typeface="Aptos" panose="020B0004020202020204" pitchFamily="34" charset="0"/>
              </a:rPr>
              <a:t>Architecture of existing system</a:t>
            </a:r>
          </a:p>
        </p:txBody>
      </p:sp>
      <p:pic>
        <p:nvPicPr>
          <p:cNvPr id="4" name="Content Placeholder 3"/>
          <p:cNvPicPr>
            <a:picLocks noGrp="1" noChangeAspect="1"/>
          </p:cNvPicPr>
          <p:nvPr>
            <p:ph idx="1"/>
          </p:nvPr>
        </p:nvPicPr>
        <p:blipFill>
          <a:blip r:embed="rId2"/>
          <a:stretch>
            <a:fillRect/>
          </a:stretch>
        </p:blipFill>
        <p:spPr>
          <a:xfrm>
            <a:off x="3018503" y="1685688"/>
            <a:ext cx="5901399" cy="4833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pPr algn="ctr"/>
            <a:r>
              <a:rPr lang="en-US" sz="4000" b="1" dirty="0">
                <a:solidFill>
                  <a:srgbClr val="FFFFFF"/>
                </a:solidFill>
                <a:latin typeface="Aptos"/>
                <a:ea typeface="+mn-lt"/>
                <a:cs typeface="+mn-lt"/>
              </a:rPr>
              <a:t>ABSTRACT OF </a:t>
            </a:r>
            <a:r>
              <a:rPr lang="en-IN" b="1" dirty="0">
                <a:latin typeface="Aptos" panose="020B0004020202020204" pitchFamily="34" charset="0"/>
                <a:cs typeface="Times New Roman" panose="02020603050405020304" pitchFamily="18" charset="0"/>
              </a:rPr>
              <a:t>Proposed system</a:t>
            </a:r>
          </a:p>
        </p:txBody>
      </p:sp>
      <p:sp>
        <p:nvSpPr>
          <p:cNvPr id="3" name="Content Placeholder 2"/>
          <p:cNvSpPr>
            <a:spLocks noGrp="1"/>
          </p:cNvSpPr>
          <p:nvPr>
            <p:ph idx="1"/>
          </p:nvPr>
        </p:nvSpPr>
        <p:spPr/>
        <p:txBody>
          <a:bodyPr>
            <a:normAutofit fontScale="92500" lnSpcReduction="20000"/>
          </a:bodyPr>
          <a:lstStyle/>
          <a:p>
            <a:pPr marL="0" indent="0" algn="just">
              <a:lnSpc>
                <a:spcPct val="150000"/>
              </a:lnSpc>
              <a:buNone/>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The Purpose of this Blockchain-based messaging platform to address existing system shortcomings like Smart Contract and AES. It utilizes End-to-End Encryption , SHA-256 Hashing Algorithm, and Smart Contracts to ensure message confidentiality. The platform adopts a Ethereum network. Enhances data privacy with End-to-End Encryption (E2EE) using Blowfish Algorithm . The network can continue to operate and reach consensus as long as the majority of the nodes are honest and working correctly. The </a:t>
            </a:r>
            <a:r>
              <a:rPr lang="en-US" sz="2400" kern="100" dirty="0" err="1">
                <a:effectLst/>
                <a:latin typeface="Times New Roman" panose="02020603050405020304" pitchFamily="18" charset="0"/>
                <a:ea typeface="Calibri" panose="020F0502020204030204" pitchFamily="34" charset="0"/>
                <a:cs typeface="Times New Roman" panose="02020603050405020304" pitchFamily="18" charset="0"/>
              </a:rPr>
              <a:t>PoS</a:t>
            </a: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(Proof of Stak</a:t>
            </a:r>
            <a:r>
              <a:rPr lang="en-IN" altLang="en-US" sz="2400" kern="100" dirty="0">
                <a:effectLst/>
                <a:latin typeface="Times New Roman" panose="02020603050405020304" pitchFamily="18" charset="0"/>
                <a:ea typeface="Calibri" panose="020F0502020204030204" pitchFamily="34" charset="0"/>
                <a:cs typeface="Times New Roman" panose="02020603050405020304" pitchFamily="18" charset="0"/>
              </a:rPr>
              <a:t>e</a:t>
            </a: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is used for creating nodes in Ethereum Network. The Smart Contract is used to optimize Message Storing and retrieval, while WebSocket enables real-time updates. Also user can send and receive files that stored on Blockchain.</a:t>
            </a:r>
            <a:endParaRPr lang="en-US" sz="2400" kern="100" dirty="0">
              <a:effectLst/>
              <a:latin typeface="Calibri" panose="020F0502020204030204" pitchFamily="34" charset="0"/>
              <a:cs typeface="Times New Roman" panose="02020603050405020304" pitchFamily="18" charset="0"/>
            </a:endParaRPr>
          </a:p>
          <a:p>
            <a:pPr algn="just">
              <a:lnSpc>
                <a:spcPct val="150000"/>
              </a:lnSpc>
            </a:pPr>
            <a:endParaRPr lang="en-IN" dirty="0"/>
          </a:p>
        </p:txBody>
      </p:sp>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1</TotalTime>
  <Words>1622</Words>
  <Application>Microsoft Office PowerPoint</Application>
  <PresentationFormat>Widescreen</PresentationFormat>
  <Paragraphs>107</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Aptos</vt:lpstr>
      <vt:lpstr>Arial</vt:lpstr>
      <vt:lpstr>Arial Black</vt:lpstr>
      <vt:lpstr>Arial Rounded MT Bold</vt:lpstr>
      <vt:lpstr>Calibri</vt:lpstr>
      <vt:lpstr>Century Gothic</vt:lpstr>
      <vt:lpstr>Times New Roman</vt:lpstr>
      <vt:lpstr>Wingdings</vt:lpstr>
      <vt:lpstr>Vapor Trail</vt:lpstr>
      <vt:lpstr>PowerPoint Presentation</vt:lpstr>
      <vt:lpstr>BLOCKCHAIN CHAT APPLICATION: DECENTRALIZED SECURE MESSAGING AND DATA STORAGE </vt:lpstr>
      <vt:lpstr>ABSTRACT</vt:lpstr>
      <vt:lpstr>Objective</vt:lpstr>
      <vt:lpstr>PowerPoint Presentation</vt:lpstr>
      <vt:lpstr>ABSTRACT OF EXISTING SYSTEM: </vt:lpstr>
      <vt:lpstr>Drawbacks of Existing system</vt:lpstr>
      <vt:lpstr>Architecture of existing system</vt:lpstr>
      <vt:lpstr>ABSTRACT OF Proposed system</vt:lpstr>
      <vt:lpstr>Architecture of proposed system</vt:lpstr>
      <vt:lpstr>Architecture Diagram for IPFS Server with Data Storage</vt:lpstr>
      <vt:lpstr>IPFS (InterPlanetary File System) SERVER</vt:lpstr>
      <vt:lpstr>PowerPoint Presentation</vt:lpstr>
      <vt:lpstr>Result analysis </vt:lpstr>
      <vt:lpstr>Conclusion</vt:lpstr>
      <vt:lpstr>References : </vt:lpstr>
      <vt:lpstr>PowerPoint Presentation</vt:lpstr>
      <vt:lpstr>Future enhancement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Dev Anand</dc:creator>
  <cp:lastModifiedBy>Sharvesh Raja</cp:lastModifiedBy>
  <cp:revision>42</cp:revision>
  <dcterms:created xsi:type="dcterms:W3CDTF">2025-05-12T17:48:00Z</dcterms:created>
  <dcterms:modified xsi:type="dcterms:W3CDTF">2025-05-18T20:00:01Z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98B88C361CB148C8996A84CA0B486542_12</vt:lpwstr>
  </property>
  <property fmtid="{D5CDD505-2E9C-101B-9397-08002B2CF9AE}" pid="3" name="KSOProductBuildVer">
    <vt:lpwstr>1033-12.2.0.21179</vt:lpwstr>
  </property>
</Properties>
</file>

<file path=docProps/thumbnail.jpeg>
</file>